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modernComment_134_1D3293AF.xml" ContentType="application/vnd.ms-powerpoint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49"/>
  </p:notesMasterIdLst>
  <p:sldIdLst>
    <p:sldId id="332" r:id="rId3"/>
    <p:sldId id="258" r:id="rId4"/>
    <p:sldId id="324" r:id="rId5"/>
    <p:sldId id="266" r:id="rId6"/>
    <p:sldId id="265" r:id="rId7"/>
    <p:sldId id="263" r:id="rId8"/>
    <p:sldId id="264" r:id="rId9"/>
    <p:sldId id="267" r:id="rId10"/>
    <p:sldId id="284" r:id="rId11"/>
    <p:sldId id="283" r:id="rId12"/>
    <p:sldId id="285" r:id="rId13"/>
    <p:sldId id="259" r:id="rId14"/>
    <p:sldId id="286" r:id="rId15"/>
    <p:sldId id="323" r:id="rId16"/>
    <p:sldId id="287" r:id="rId17"/>
    <p:sldId id="289" r:id="rId18"/>
    <p:sldId id="291" r:id="rId19"/>
    <p:sldId id="292" r:id="rId20"/>
    <p:sldId id="296" r:id="rId21"/>
    <p:sldId id="297" r:id="rId22"/>
    <p:sldId id="298" r:id="rId23"/>
    <p:sldId id="325" r:id="rId24"/>
    <p:sldId id="301" r:id="rId25"/>
    <p:sldId id="302" r:id="rId26"/>
    <p:sldId id="304" r:id="rId27"/>
    <p:sldId id="305" r:id="rId28"/>
    <p:sldId id="322" r:id="rId29"/>
    <p:sldId id="306" r:id="rId30"/>
    <p:sldId id="307" r:id="rId31"/>
    <p:sldId id="308" r:id="rId32"/>
    <p:sldId id="309" r:id="rId33"/>
    <p:sldId id="310" r:id="rId34"/>
    <p:sldId id="311" r:id="rId35"/>
    <p:sldId id="312" r:id="rId36"/>
    <p:sldId id="326" r:id="rId37"/>
    <p:sldId id="327" r:id="rId38"/>
    <p:sldId id="282" r:id="rId39"/>
    <p:sldId id="260" r:id="rId40"/>
    <p:sldId id="317" r:id="rId41"/>
    <p:sldId id="320" r:id="rId42"/>
    <p:sldId id="328" r:id="rId43"/>
    <p:sldId id="334" r:id="rId44"/>
    <p:sldId id="329" r:id="rId45"/>
    <p:sldId id="331" r:id="rId46"/>
    <p:sldId id="333" r:id="rId47"/>
    <p:sldId id="272" r:id="rId48"/>
  </p:sldIdLst>
  <p:sldSz cx="12192000" cy="6858000"/>
  <p:notesSz cx="6858000" cy="9144000"/>
  <p:defaultTextStyle>
    <a:defPPr>
      <a:defRPr lang="en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08319D-79B7-5E60-459B-D4B051D5EDC5}" name="Agustin Gonzalez" initials="AG" userId="e3f18ded444be872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89AE16-04B1-4F87-824C-8B60169B8BC1}" v="20" dt="2025-03-25T06:04:51.5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37" autoAdjust="0"/>
    <p:restoredTop sz="86690"/>
  </p:normalViewPr>
  <p:slideViewPr>
    <p:cSldViewPr snapToGrid="0">
      <p:cViewPr varScale="1">
        <p:scale>
          <a:sx n="72" d="100"/>
          <a:sy n="72" d="100"/>
        </p:scale>
        <p:origin x="18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55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omments/modernComment_134_1D3293A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CCBAAE0-B8FE-FB4B-839A-5E288C78FCA4}" authorId="{9108319D-79B7-5E60-459B-D4B051D5EDC5}" created="2024-05-27T13:45:40.30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89853871" sldId="308"/>
      <ac:spMk id="2" creationId="{6C24E9EF-46B4-D1D2-615B-0AC6620EBFD8}"/>
      <ac:txMk cp="0">
        <ac:context len="1" hash="13"/>
      </ac:txMk>
    </ac:txMkLst>
    <p188:txBody>
      <a:bodyPr/>
      <a:lstStyle/>
      <a:p>
        <a:r>
          <a:rPr lang="en-ES"/>
          <a:t>Está un poco outdated, pero no hay mucha información sobre medios de comunicación más influyentes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728BD9-46F2-CD43-9442-0F3B8629A29E}" type="doc">
      <dgm:prSet loTypeId="urn:microsoft.com/office/officeart/2005/8/layout/defaul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9CA999-3971-8741-A365-E0DC09E76C01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Energía</a:t>
          </a:r>
        </a:p>
      </dgm:t>
    </dgm:pt>
    <dgm:pt modelId="{A6D0F6FA-FD78-3D46-B413-10A487991822}" type="parTrans" cxnId="{1856FB82-C153-FB45-82B2-B4F3EF782260}">
      <dgm:prSet/>
      <dgm:spPr/>
      <dgm:t>
        <a:bodyPr/>
        <a:lstStyle/>
        <a:p>
          <a:endParaRPr lang="en-GB"/>
        </a:p>
      </dgm:t>
    </dgm:pt>
    <dgm:pt modelId="{B5C5B82F-778F-F24B-99BC-FB142F28B845}" type="sibTrans" cxnId="{1856FB82-C153-FB45-82B2-B4F3EF782260}">
      <dgm:prSet/>
      <dgm:spPr/>
      <dgm:t>
        <a:bodyPr/>
        <a:lstStyle/>
        <a:p>
          <a:endParaRPr lang="en-GB"/>
        </a:p>
      </dgm:t>
    </dgm:pt>
    <dgm:pt modelId="{798003D1-2975-424A-8413-8DE41A729AC3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 err="1"/>
            <a:t>Materiales</a:t>
          </a:r>
          <a:r>
            <a:rPr lang="en-GB" dirty="0"/>
            <a:t> </a:t>
          </a:r>
          <a:r>
            <a:rPr lang="en-GB" dirty="0" err="1"/>
            <a:t>Críticos</a:t>
          </a:r>
          <a:endParaRPr lang="en-GB" dirty="0"/>
        </a:p>
      </dgm:t>
    </dgm:pt>
    <dgm:pt modelId="{0BD3E6D1-0652-8F47-A0D4-424805D5B460}" type="parTrans" cxnId="{6B90C8A0-30AD-6149-A217-10E6E2B1493F}">
      <dgm:prSet/>
      <dgm:spPr/>
      <dgm:t>
        <a:bodyPr/>
        <a:lstStyle/>
        <a:p>
          <a:endParaRPr lang="en-GB"/>
        </a:p>
      </dgm:t>
    </dgm:pt>
    <dgm:pt modelId="{EA0827FC-8E3F-5649-9AEF-F0F2FBFB4511}" type="sibTrans" cxnId="{6B90C8A0-30AD-6149-A217-10E6E2B1493F}">
      <dgm:prSet/>
      <dgm:spPr/>
      <dgm:t>
        <a:bodyPr/>
        <a:lstStyle/>
        <a:p>
          <a:endParaRPr lang="en-GB"/>
        </a:p>
      </dgm:t>
    </dgm:pt>
    <dgm:pt modelId="{A52F9925-7541-BB48-ACBB-1DE515633F30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 err="1"/>
            <a:t>Tecnología</a:t>
          </a:r>
          <a:r>
            <a:rPr lang="en-GB" dirty="0"/>
            <a:t> </a:t>
          </a:r>
        </a:p>
      </dgm:t>
    </dgm:pt>
    <dgm:pt modelId="{21C283C1-FCEE-2144-8518-68F377F38344}" type="parTrans" cxnId="{3A43DEC5-2167-7542-B62F-4E12E725D863}">
      <dgm:prSet/>
      <dgm:spPr/>
      <dgm:t>
        <a:bodyPr/>
        <a:lstStyle/>
        <a:p>
          <a:endParaRPr lang="en-GB"/>
        </a:p>
      </dgm:t>
    </dgm:pt>
    <dgm:pt modelId="{AE714C76-D14F-8A42-A60E-1DFFDCE5CFBB}" type="sibTrans" cxnId="{3A43DEC5-2167-7542-B62F-4E12E725D863}">
      <dgm:prSet/>
      <dgm:spPr/>
      <dgm:t>
        <a:bodyPr/>
        <a:lstStyle/>
        <a:p>
          <a:endParaRPr lang="en-GB"/>
        </a:p>
      </dgm:t>
    </dgm:pt>
    <dgm:pt modelId="{1EBD4DC8-F3C3-6342-835C-AF100CBF92F3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Cadenas de </a:t>
          </a:r>
          <a:r>
            <a:rPr lang="en-GB" dirty="0" err="1"/>
            <a:t>Suministro</a:t>
          </a:r>
          <a:endParaRPr lang="en-GB" dirty="0"/>
        </a:p>
      </dgm:t>
    </dgm:pt>
    <dgm:pt modelId="{394AF894-889F-464B-81DF-3A4312D025CB}" type="parTrans" cxnId="{B1228407-A578-DA4B-88F3-9C8A30190226}">
      <dgm:prSet/>
      <dgm:spPr/>
      <dgm:t>
        <a:bodyPr/>
        <a:lstStyle/>
        <a:p>
          <a:endParaRPr lang="en-GB"/>
        </a:p>
      </dgm:t>
    </dgm:pt>
    <dgm:pt modelId="{53A1E424-A61A-994C-8D8B-C0443A1DF2E5}" type="sibTrans" cxnId="{B1228407-A578-DA4B-88F3-9C8A30190226}">
      <dgm:prSet/>
      <dgm:spPr/>
      <dgm:t>
        <a:bodyPr/>
        <a:lstStyle/>
        <a:p>
          <a:endParaRPr lang="en-GB"/>
        </a:p>
      </dgm:t>
    </dgm:pt>
    <dgm:pt modelId="{18DB0E62-D7B9-124D-8460-9FABBE575251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Defensa</a:t>
          </a:r>
        </a:p>
      </dgm:t>
    </dgm:pt>
    <dgm:pt modelId="{83F7E58E-4335-474D-A684-343845FD814B}" type="parTrans" cxnId="{261C5238-3377-5643-B0DA-6F07FE534914}">
      <dgm:prSet/>
      <dgm:spPr/>
      <dgm:t>
        <a:bodyPr/>
        <a:lstStyle/>
        <a:p>
          <a:endParaRPr lang="en-GB"/>
        </a:p>
      </dgm:t>
    </dgm:pt>
    <dgm:pt modelId="{7BB9A794-2008-4C4D-ABAB-6821C62D3F37}" type="sibTrans" cxnId="{261C5238-3377-5643-B0DA-6F07FE534914}">
      <dgm:prSet/>
      <dgm:spPr/>
      <dgm:t>
        <a:bodyPr/>
        <a:lstStyle/>
        <a:p>
          <a:endParaRPr lang="en-GB"/>
        </a:p>
      </dgm:t>
    </dgm:pt>
    <dgm:pt modelId="{E9165B49-D558-5343-868C-1F5D1C2F9099}">
      <dgm:prSet/>
      <dgm:spPr>
        <a:solidFill>
          <a:srgbClr val="FF0000"/>
        </a:solidFill>
      </dgm:spPr>
      <dgm:t>
        <a:bodyPr/>
        <a:lstStyle/>
        <a:p>
          <a:r>
            <a:rPr lang="en-GB" dirty="0" err="1"/>
            <a:t>Migración</a:t>
          </a:r>
          <a:endParaRPr lang="en-GB" dirty="0"/>
        </a:p>
      </dgm:t>
    </dgm:pt>
    <dgm:pt modelId="{64235535-3547-2545-B527-5EACC952207E}" type="parTrans" cxnId="{9A8C663F-48B9-1540-A6A7-558196F743BC}">
      <dgm:prSet/>
      <dgm:spPr/>
      <dgm:t>
        <a:bodyPr/>
        <a:lstStyle/>
        <a:p>
          <a:endParaRPr lang="en-GB"/>
        </a:p>
      </dgm:t>
    </dgm:pt>
    <dgm:pt modelId="{8D64215F-BEEA-2245-A404-74D51587D9DF}" type="sibTrans" cxnId="{9A8C663F-48B9-1540-A6A7-558196F743BC}">
      <dgm:prSet/>
      <dgm:spPr/>
      <dgm:t>
        <a:bodyPr/>
        <a:lstStyle/>
        <a:p>
          <a:endParaRPr lang="en-GB"/>
        </a:p>
      </dgm:t>
    </dgm:pt>
    <dgm:pt modelId="{7CE65653-D371-6944-A903-48FC24429AAD}">
      <dgm:prSet/>
      <dgm:spPr>
        <a:solidFill>
          <a:srgbClr val="FF0000"/>
        </a:solidFill>
      </dgm:spPr>
      <dgm:t>
        <a:bodyPr/>
        <a:lstStyle/>
        <a:p>
          <a:r>
            <a:rPr lang="en-GB" dirty="0" err="1"/>
            <a:t>Finanzas</a:t>
          </a:r>
          <a:endParaRPr lang="en-GB" dirty="0"/>
        </a:p>
      </dgm:t>
    </dgm:pt>
    <dgm:pt modelId="{FD0AEA53-CCFC-EF48-8918-F962B275A9D8}" type="parTrans" cxnId="{3023FAB5-867C-2047-9363-FD83D26B4843}">
      <dgm:prSet/>
      <dgm:spPr/>
      <dgm:t>
        <a:bodyPr/>
        <a:lstStyle/>
        <a:p>
          <a:endParaRPr lang="en-GB"/>
        </a:p>
      </dgm:t>
    </dgm:pt>
    <dgm:pt modelId="{85C4B32C-14AD-A943-A42B-BDCA94E9078C}" type="sibTrans" cxnId="{3023FAB5-867C-2047-9363-FD83D26B4843}">
      <dgm:prSet/>
      <dgm:spPr/>
      <dgm:t>
        <a:bodyPr/>
        <a:lstStyle/>
        <a:p>
          <a:endParaRPr lang="en-GB"/>
        </a:p>
      </dgm:t>
    </dgm:pt>
    <dgm:pt modelId="{17882E99-58F7-9946-B71B-7CB19D715E1C}" type="pres">
      <dgm:prSet presAssocID="{F9728BD9-46F2-CD43-9442-0F3B8629A29E}" presName="diagram" presStyleCnt="0">
        <dgm:presLayoutVars>
          <dgm:dir/>
          <dgm:resizeHandles val="exact"/>
        </dgm:presLayoutVars>
      </dgm:prSet>
      <dgm:spPr/>
    </dgm:pt>
    <dgm:pt modelId="{B4291DA9-7111-F44F-B5F7-6C55DB8DB2C6}" type="pres">
      <dgm:prSet presAssocID="{E39CA999-3971-8741-A365-E0DC09E76C01}" presName="node" presStyleLbl="node1" presStyleIdx="0" presStyleCnt="7">
        <dgm:presLayoutVars>
          <dgm:bulletEnabled val="1"/>
        </dgm:presLayoutVars>
      </dgm:prSet>
      <dgm:spPr/>
    </dgm:pt>
    <dgm:pt modelId="{A752FE76-3B41-E144-900B-CBB5B13215A5}" type="pres">
      <dgm:prSet presAssocID="{B5C5B82F-778F-F24B-99BC-FB142F28B845}" presName="sibTrans" presStyleCnt="0"/>
      <dgm:spPr/>
    </dgm:pt>
    <dgm:pt modelId="{28DA34C5-CC84-B546-B8F0-74C0BFBD672A}" type="pres">
      <dgm:prSet presAssocID="{798003D1-2975-424A-8413-8DE41A729AC3}" presName="node" presStyleLbl="node1" presStyleIdx="1" presStyleCnt="7">
        <dgm:presLayoutVars>
          <dgm:bulletEnabled val="1"/>
        </dgm:presLayoutVars>
      </dgm:prSet>
      <dgm:spPr/>
    </dgm:pt>
    <dgm:pt modelId="{FA315D65-A339-2E45-931A-6BA6CA32C8B0}" type="pres">
      <dgm:prSet presAssocID="{EA0827FC-8E3F-5649-9AEF-F0F2FBFB4511}" presName="sibTrans" presStyleCnt="0"/>
      <dgm:spPr/>
    </dgm:pt>
    <dgm:pt modelId="{039ED111-E13F-1E4F-9A7F-E7524774D1DE}" type="pres">
      <dgm:prSet presAssocID="{A52F9925-7541-BB48-ACBB-1DE515633F30}" presName="node" presStyleLbl="node1" presStyleIdx="2" presStyleCnt="7">
        <dgm:presLayoutVars>
          <dgm:bulletEnabled val="1"/>
        </dgm:presLayoutVars>
      </dgm:prSet>
      <dgm:spPr/>
    </dgm:pt>
    <dgm:pt modelId="{5152E378-062F-8843-87FC-DCDC79BD1725}" type="pres">
      <dgm:prSet presAssocID="{AE714C76-D14F-8A42-A60E-1DFFDCE5CFBB}" presName="sibTrans" presStyleCnt="0"/>
      <dgm:spPr/>
    </dgm:pt>
    <dgm:pt modelId="{3B1DC56F-8F2F-BA49-82C3-B24C4E558715}" type="pres">
      <dgm:prSet presAssocID="{1EBD4DC8-F3C3-6342-835C-AF100CBF92F3}" presName="node" presStyleLbl="node1" presStyleIdx="3" presStyleCnt="7">
        <dgm:presLayoutVars>
          <dgm:bulletEnabled val="1"/>
        </dgm:presLayoutVars>
      </dgm:prSet>
      <dgm:spPr/>
    </dgm:pt>
    <dgm:pt modelId="{538ACF27-43C2-4845-A14B-4298C3700E00}" type="pres">
      <dgm:prSet presAssocID="{53A1E424-A61A-994C-8D8B-C0443A1DF2E5}" presName="sibTrans" presStyleCnt="0"/>
      <dgm:spPr/>
    </dgm:pt>
    <dgm:pt modelId="{453C630C-D8D1-6C4E-B251-CF231424FB88}" type="pres">
      <dgm:prSet presAssocID="{18DB0E62-D7B9-124D-8460-9FABBE575251}" presName="node" presStyleLbl="node1" presStyleIdx="4" presStyleCnt="7">
        <dgm:presLayoutVars>
          <dgm:bulletEnabled val="1"/>
        </dgm:presLayoutVars>
      </dgm:prSet>
      <dgm:spPr/>
    </dgm:pt>
    <dgm:pt modelId="{CA019341-B36F-B944-B105-8242A1E4E0E3}" type="pres">
      <dgm:prSet presAssocID="{7BB9A794-2008-4C4D-ABAB-6821C62D3F37}" presName="sibTrans" presStyleCnt="0"/>
      <dgm:spPr/>
    </dgm:pt>
    <dgm:pt modelId="{C2AD6453-9912-2749-980E-DF7F137858B5}" type="pres">
      <dgm:prSet presAssocID="{E9165B49-D558-5343-868C-1F5D1C2F9099}" presName="node" presStyleLbl="node1" presStyleIdx="5" presStyleCnt="7">
        <dgm:presLayoutVars>
          <dgm:bulletEnabled val="1"/>
        </dgm:presLayoutVars>
      </dgm:prSet>
      <dgm:spPr/>
    </dgm:pt>
    <dgm:pt modelId="{94AE19FF-593E-A246-95F5-004D634308FC}" type="pres">
      <dgm:prSet presAssocID="{8D64215F-BEEA-2245-A404-74D51587D9DF}" presName="sibTrans" presStyleCnt="0"/>
      <dgm:spPr/>
    </dgm:pt>
    <dgm:pt modelId="{2B001E89-7AAE-6242-8648-C122B43B6182}" type="pres">
      <dgm:prSet presAssocID="{7CE65653-D371-6944-A903-48FC24429AAD}" presName="node" presStyleLbl="node1" presStyleIdx="6" presStyleCnt="7">
        <dgm:presLayoutVars>
          <dgm:bulletEnabled val="1"/>
        </dgm:presLayoutVars>
      </dgm:prSet>
      <dgm:spPr/>
    </dgm:pt>
  </dgm:ptLst>
  <dgm:cxnLst>
    <dgm:cxn modelId="{AA7A1D01-F649-C442-B5B9-3583C0C2B7FD}" type="presOf" srcId="{798003D1-2975-424A-8413-8DE41A729AC3}" destId="{28DA34C5-CC84-B546-B8F0-74C0BFBD672A}" srcOrd="0" destOrd="0" presId="urn:microsoft.com/office/officeart/2005/8/layout/default"/>
    <dgm:cxn modelId="{B1228407-A578-DA4B-88F3-9C8A30190226}" srcId="{F9728BD9-46F2-CD43-9442-0F3B8629A29E}" destId="{1EBD4DC8-F3C3-6342-835C-AF100CBF92F3}" srcOrd="3" destOrd="0" parTransId="{394AF894-889F-464B-81DF-3A4312D025CB}" sibTransId="{53A1E424-A61A-994C-8D8B-C0443A1DF2E5}"/>
    <dgm:cxn modelId="{CD4F5C10-F93D-894D-8AF3-6FB9F9BB9955}" type="presOf" srcId="{E39CA999-3971-8741-A365-E0DC09E76C01}" destId="{B4291DA9-7111-F44F-B5F7-6C55DB8DB2C6}" srcOrd="0" destOrd="0" presId="urn:microsoft.com/office/officeart/2005/8/layout/default"/>
    <dgm:cxn modelId="{261C5238-3377-5643-B0DA-6F07FE534914}" srcId="{F9728BD9-46F2-CD43-9442-0F3B8629A29E}" destId="{18DB0E62-D7B9-124D-8460-9FABBE575251}" srcOrd="4" destOrd="0" parTransId="{83F7E58E-4335-474D-A684-343845FD814B}" sibTransId="{7BB9A794-2008-4C4D-ABAB-6821C62D3F37}"/>
    <dgm:cxn modelId="{9A8C663F-48B9-1540-A6A7-558196F743BC}" srcId="{F9728BD9-46F2-CD43-9442-0F3B8629A29E}" destId="{E9165B49-D558-5343-868C-1F5D1C2F9099}" srcOrd="5" destOrd="0" parTransId="{64235535-3547-2545-B527-5EACC952207E}" sibTransId="{8D64215F-BEEA-2245-A404-74D51587D9DF}"/>
    <dgm:cxn modelId="{DC822064-63DF-4442-8DDA-73AF6B8BA7DB}" type="presOf" srcId="{F9728BD9-46F2-CD43-9442-0F3B8629A29E}" destId="{17882E99-58F7-9946-B71B-7CB19D715E1C}" srcOrd="0" destOrd="0" presId="urn:microsoft.com/office/officeart/2005/8/layout/default"/>
    <dgm:cxn modelId="{1856FB82-C153-FB45-82B2-B4F3EF782260}" srcId="{F9728BD9-46F2-CD43-9442-0F3B8629A29E}" destId="{E39CA999-3971-8741-A365-E0DC09E76C01}" srcOrd="0" destOrd="0" parTransId="{A6D0F6FA-FD78-3D46-B413-10A487991822}" sibTransId="{B5C5B82F-778F-F24B-99BC-FB142F28B845}"/>
    <dgm:cxn modelId="{71143797-AD01-9844-82F6-959A6CAF5BAA}" type="presOf" srcId="{1EBD4DC8-F3C3-6342-835C-AF100CBF92F3}" destId="{3B1DC56F-8F2F-BA49-82C3-B24C4E558715}" srcOrd="0" destOrd="0" presId="urn:microsoft.com/office/officeart/2005/8/layout/default"/>
    <dgm:cxn modelId="{C13EB99D-675D-914E-9019-66743FFECB5F}" type="presOf" srcId="{A52F9925-7541-BB48-ACBB-1DE515633F30}" destId="{039ED111-E13F-1E4F-9A7F-E7524774D1DE}" srcOrd="0" destOrd="0" presId="urn:microsoft.com/office/officeart/2005/8/layout/default"/>
    <dgm:cxn modelId="{6B90C8A0-30AD-6149-A217-10E6E2B1493F}" srcId="{F9728BD9-46F2-CD43-9442-0F3B8629A29E}" destId="{798003D1-2975-424A-8413-8DE41A729AC3}" srcOrd="1" destOrd="0" parTransId="{0BD3E6D1-0652-8F47-A0D4-424805D5B460}" sibTransId="{EA0827FC-8E3F-5649-9AEF-F0F2FBFB4511}"/>
    <dgm:cxn modelId="{DCC640AC-12E4-FC4C-ADF7-D8D6EEA80EFC}" type="presOf" srcId="{7CE65653-D371-6944-A903-48FC24429AAD}" destId="{2B001E89-7AAE-6242-8648-C122B43B6182}" srcOrd="0" destOrd="0" presId="urn:microsoft.com/office/officeart/2005/8/layout/default"/>
    <dgm:cxn modelId="{3023FAB5-867C-2047-9363-FD83D26B4843}" srcId="{F9728BD9-46F2-CD43-9442-0F3B8629A29E}" destId="{7CE65653-D371-6944-A903-48FC24429AAD}" srcOrd="6" destOrd="0" parTransId="{FD0AEA53-CCFC-EF48-8918-F962B275A9D8}" sibTransId="{85C4B32C-14AD-A943-A42B-BDCA94E9078C}"/>
    <dgm:cxn modelId="{3A43DEC5-2167-7542-B62F-4E12E725D863}" srcId="{F9728BD9-46F2-CD43-9442-0F3B8629A29E}" destId="{A52F9925-7541-BB48-ACBB-1DE515633F30}" srcOrd="2" destOrd="0" parTransId="{21C283C1-FCEE-2144-8518-68F377F38344}" sibTransId="{AE714C76-D14F-8A42-A60E-1DFFDCE5CFBB}"/>
    <dgm:cxn modelId="{A6F446DD-A23F-B649-AA63-3D7AF53984EC}" type="presOf" srcId="{18DB0E62-D7B9-124D-8460-9FABBE575251}" destId="{453C630C-D8D1-6C4E-B251-CF231424FB88}" srcOrd="0" destOrd="0" presId="urn:microsoft.com/office/officeart/2005/8/layout/default"/>
    <dgm:cxn modelId="{6ADF3EEB-A1EC-4C41-AF41-DB5536CC880B}" type="presOf" srcId="{E9165B49-D558-5343-868C-1F5D1C2F9099}" destId="{C2AD6453-9912-2749-980E-DF7F137858B5}" srcOrd="0" destOrd="0" presId="urn:microsoft.com/office/officeart/2005/8/layout/default"/>
    <dgm:cxn modelId="{6D7C07FB-6A91-0E4D-80C7-CC03E7D2DC50}" type="presParOf" srcId="{17882E99-58F7-9946-B71B-7CB19D715E1C}" destId="{B4291DA9-7111-F44F-B5F7-6C55DB8DB2C6}" srcOrd="0" destOrd="0" presId="urn:microsoft.com/office/officeart/2005/8/layout/default"/>
    <dgm:cxn modelId="{A491644B-0F16-7143-B6B0-F68191CD422A}" type="presParOf" srcId="{17882E99-58F7-9946-B71B-7CB19D715E1C}" destId="{A752FE76-3B41-E144-900B-CBB5B13215A5}" srcOrd="1" destOrd="0" presId="urn:microsoft.com/office/officeart/2005/8/layout/default"/>
    <dgm:cxn modelId="{4091A02D-D66C-AF4A-B7ED-07A0E69F709C}" type="presParOf" srcId="{17882E99-58F7-9946-B71B-7CB19D715E1C}" destId="{28DA34C5-CC84-B546-B8F0-74C0BFBD672A}" srcOrd="2" destOrd="0" presId="urn:microsoft.com/office/officeart/2005/8/layout/default"/>
    <dgm:cxn modelId="{B192717B-E305-7740-9464-10DC795FA106}" type="presParOf" srcId="{17882E99-58F7-9946-B71B-7CB19D715E1C}" destId="{FA315D65-A339-2E45-931A-6BA6CA32C8B0}" srcOrd="3" destOrd="0" presId="urn:microsoft.com/office/officeart/2005/8/layout/default"/>
    <dgm:cxn modelId="{34E0A38B-8E34-994A-9239-A85FEEDA2D84}" type="presParOf" srcId="{17882E99-58F7-9946-B71B-7CB19D715E1C}" destId="{039ED111-E13F-1E4F-9A7F-E7524774D1DE}" srcOrd="4" destOrd="0" presId="urn:microsoft.com/office/officeart/2005/8/layout/default"/>
    <dgm:cxn modelId="{44B741C0-AB05-4E46-80E8-7DFAF261B0C3}" type="presParOf" srcId="{17882E99-58F7-9946-B71B-7CB19D715E1C}" destId="{5152E378-062F-8843-87FC-DCDC79BD1725}" srcOrd="5" destOrd="0" presId="urn:microsoft.com/office/officeart/2005/8/layout/default"/>
    <dgm:cxn modelId="{CA795A7C-7D0A-274B-88E4-AEA28FEDEE84}" type="presParOf" srcId="{17882E99-58F7-9946-B71B-7CB19D715E1C}" destId="{3B1DC56F-8F2F-BA49-82C3-B24C4E558715}" srcOrd="6" destOrd="0" presId="urn:microsoft.com/office/officeart/2005/8/layout/default"/>
    <dgm:cxn modelId="{6D4F9E41-6468-E24B-AA47-7AAD5643287D}" type="presParOf" srcId="{17882E99-58F7-9946-B71B-7CB19D715E1C}" destId="{538ACF27-43C2-4845-A14B-4298C3700E00}" srcOrd="7" destOrd="0" presId="urn:microsoft.com/office/officeart/2005/8/layout/default"/>
    <dgm:cxn modelId="{750864E4-2C87-2848-ACDC-B4EB3C8B37FA}" type="presParOf" srcId="{17882E99-58F7-9946-B71B-7CB19D715E1C}" destId="{453C630C-D8D1-6C4E-B251-CF231424FB88}" srcOrd="8" destOrd="0" presId="urn:microsoft.com/office/officeart/2005/8/layout/default"/>
    <dgm:cxn modelId="{32067B4E-81E1-CA4D-BA3F-EAEA1839A23B}" type="presParOf" srcId="{17882E99-58F7-9946-B71B-7CB19D715E1C}" destId="{CA019341-B36F-B944-B105-8242A1E4E0E3}" srcOrd="9" destOrd="0" presId="urn:microsoft.com/office/officeart/2005/8/layout/default"/>
    <dgm:cxn modelId="{C1A0E318-A68D-314E-9597-EC5446168E98}" type="presParOf" srcId="{17882E99-58F7-9946-B71B-7CB19D715E1C}" destId="{C2AD6453-9912-2749-980E-DF7F137858B5}" srcOrd="10" destOrd="0" presId="urn:microsoft.com/office/officeart/2005/8/layout/default"/>
    <dgm:cxn modelId="{BCCA2D80-629C-8E42-8598-B5D0AFFC17BD}" type="presParOf" srcId="{17882E99-58F7-9946-B71B-7CB19D715E1C}" destId="{94AE19FF-593E-A246-95F5-004D634308FC}" srcOrd="11" destOrd="0" presId="urn:microsoft.com/office/officeart/2005/8/layout/default"/>
    <dgm:cxn modelId="{3917C57D-256A-DA40-9A49-BCCBD03967BC}" type="presParOf" srcId="{17882E99-58F7-9946-B71B-7CB19D715E1C}" destId="{2B001E89-7AAE-6242-8648-C122B43B6182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291DA9-7111-F44F-B5F7-6C55DB8DB2C6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Energía</a:t>
          </a:r>
        </a:p>
      </dsp:txBody>
      <dsp:txXfrm>
        <a:off x="3080" y="587032"/>
        <a:ext cx="2444055" cy="1466433"/>
      </dsp:txXfrm>
    </dsp:sp>
    <dsp:sp modelId="{28DA34C5-CC84-B546-B8F0-74C0BFBD672A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 err="1"/>
            <a:t>Materiales</a:t>
          </a:r>
          <a:r>
            <a:rPr lang="en-GB" sz="3300" kern="1200" dirty="0"/>
            <a:t> </a:t>
          </a:r>
          <a:r>
            <a:rPr lang="en-GB" sz="3300" kern="1200" dirty="0" err="1"/>
            <a:t>Críticos</a:t>
          </a:r>
          <a:endParaRPr lang="en-GB" sz="3300" kern="1200" dirty="0"/>
        </a:p>
      </dsp:txBody>
      <dsp:txXfrm>
        <a:off x="2691541" y="587032"/>
        <a:ext cx="2444055" cy="1466433"/>
      </dsp:txXfrm>
    </dsp:sp>
    <dsp:sp modelId="{039ED111-E13F-1E4F-9A7F-E7524774D1DE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 err="1"/>
            <a:t>Tecnología</a:t>
          </a:r>
          <a:r>
            <a:rPr lang="en-GB" sz="3300" kern="1200" dirty="0"/>
            <a:t> </a:t>
          </a:r>
        </a:p>
      </dsp:txBody>
      <dsp:txXfrm>
        <a:off x="5380002" y="587032"/>
        <a:ext cx="2444055" cy="1466433"/>
      </dsp:txXfrm>
    </dsp:sp>
    <dsp:sp modelId="{3B1DC56F-8F2F-BA49-82C3-B24C4E558715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Cadenas de </a:t>
          </a:r>
          <a:r>
            <a:rPr lang="en-GB" sz="3300" kern="1200" dirty="0" err="1"/>
            <a:t>Suministro</a:t>
          </a:r>
          <a:endParaRPr lang="en-GB" sz="3300" kern="1200" dirty="0"/>
        </a:p>
      </dsp:txBody>
      <dsp:txXfrm>
        <a:off x="8068463" y="587032"/>
        <a:ext cx="2444055" cy="1466433"/>
      </dsp:txXfrm>
    </dsp:sp>
    <dsp:sp modelId="{453C630C-D8D1-6C4E-B251-CF231424FB88}">
      <dsp:nvSpPr>
        <dsp:cNvPr id="0" name=""/>
        <dsp:cNvSpPr/>
      </dsp:nvSpPr>
      <dsp:spPr>
        <a:xfrm>
          <a:off x="1347311" y="2297871"/>
          <a:ext cx="2444055" cy="1466433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/>
            <a:t>Defensa</a:t>
          </a:r>
        </a:p>
      </dsp:txBody>
      <dsp:txXfrm>
        <a:off x="1347311" y="2297871"/>
        <a:ext cx="2444055" cy="1466433"/>
      </dsp:txXfrm>
    </dsp:sp>
    <dsp:sp modelId="{C2AD6453-9912-2749-980E-DF7F137858B5}">
      <dsp:nvSpPr>
        <dsp:cNvPr id="0" name=""/>
        <dsp:cNvSpPr/>
      </dsp:nvSpPr>
      <dsp:spPr>
        <a:xfrm>
          <a:off x="4035772" y="2297871"/>
          <a:ext cx="2444055" cy="1466433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 err="1"/>
            <a:t>Migración</a:t>
          </a:r>
          <a:endParaRPr lang="en-GB" sz="3300" kern="1200" dirty="0"/>
        </a:p>
      </dsp:txBody>
      <dsp:txXfrm>
        <a:off x="4035772" y="2297871"/>
        <a:ext cx="2444055" cy="1466433"/>
      </dsp:txXfrm>
    </dsp:sp>
    <dsp:sp modelId="{2B001E89-7AAE-6242-8648-C122B43B6182}">
      <dsp:nvSpPr>
        <dsp:cNvPr id="0" name=""/>
        <dsp:cNvSpPr/>
      </dsp:nvSpPr>
      <dsp:spPr>
        <a:xfrm>
          <a:off x="6724233" y="2297871"/>
          <a:ext cx="2444055" cy="1466433"/>
        </a:xfrm>
        <a:prstGeom prst="rect">
          <a:avLst/>
        </a:prstGeom>
        <a:solidFill>
          <a:srgbClr val="FF000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300" kern="1200" dirty="0" err="1"/>
            <a:t>Finanzas</a:t>
          </a:r>
          <a:endParaRPr lang="en-GB" sz="3300" kern="1200" dirty="0"/>
        </a:p>
      </dsp:txBody>
      <dsp:txXfrm>
        <a:off x="6724233" y="2297871"/>
        <a:ext cx="2444055" cy="1466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7F5F3-D464-BA40-9DFA-955CE48403E3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F74CE7-A7C1-C040-968F-A674FE23CB3E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06768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  <a:r>
              <a:rPr lang="en-GB" dirty="0"/>
              <a:t>https://</a:t>
            </a:r>
            <a:r>
              <a:rPr lang="en-GB" dirty="0" err="1"/>
              <a:t>www.ft.com</a:t>
            </a:r>
            <a:r>
              <a:rPr lang="en-GB" dirty="0"/>
              <a:t>/content/2021d931-4cbb-4d72-bddf-6a55b33c150d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4CE7-A7C1-C040-968F-A674FE23CB3E}" type="slidenum">
              <a:rPr lang="en-ES" smtClean="0"/>
              <a:t>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448811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C7D64-128E-6A91-3246-15885E088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4607A1-4431-4463-46F5-968B78376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0A53E9-4316-369D-19BD-A37216C97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  <a:r>
              <a:rPr lang="en-GB" dirty="0"/>
              <a:t>https://</a:t>
            </a:r>
            <a:r>
              <a:rPr lang="en-GB" dirty="0" err="1"/>
              <a:t>www.csis.org</a:t>
            </a:r>
            <a:r>
              <a:rPr lang="en-GB" dirty="0"/>
              <a:t>/analysis/electric-shock-interpreting-</a:t>
            </a:r>
            <a:r>
              <a:rPr lang="en-GB" dirty="0" err="1"/>
              <a:t>chinas</a:t>
            </a:r>
            <a:r>
              <a:rPr lang="en-GB" dirty="0"/>
              <a:t>-electric-vehicle-export-boom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9D8E0-68BA-400B-36A6-42899744A4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22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48551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23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238116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  <a:r>
              <a:rPr lang="en-GB" dirty="0"/>
              <a:t>https://</a:t>
            </a:r>
            <a:r>
              <a:rPr lang="en-GB" dirty="0" err="1"/>
              <a:t>data.imf.org</a:t>
            </a:r>
            <a:r>
              <a:rPr lang="en-GB" dirty="0"/>
              <a:t>/?</a:t>
            </a:r>
            <a:r>
              <a:rPr lang="en-GB" dirty="0" err="1"/>
              <a:t>sk</a:t>
            </a:r>
            <a:r>
              <a:rPr lang="en-GB" dirty="0"/>
              <a:t>=e6a5f467-c14b-4aa8-9f6d-5a09ec4e62a4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24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5717751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  <a:r>
              <a:rPr lang="en-GB" dirty="0"/>
              <a:t>https://</a:t>
            </a:r>
            <a:r>
              <a:rPr lang="en-GB" dirty="0" err="1"/>
              <a:t>www.reddit.com</a:t>
            </a:r>
            <a:r>
              <a:rPr lang="en-GB" dirty="0"/>
              <a:t>/r/</a:t>
            </a:r>
            <a:r>
              <a:rPr lang="en-GB" dirty="0" err="1"/>
              <a:t>dataisbeautiful</a:t>
            </a:r>
            <a:r>
              <a:rPr lang="en-GB" dirty="0"/>
              <a:t>/comments/</a:t>
            </a:r>
            <a:r>
              <a:rPr lang="en-GB" dirty="0" err="1"/>
              <a:t>xkwluy</a:t>
            </a:r>
            <a:r>
              <a:rPr lang="en-GB" dirty="0"/>
              <a:t>/</a:t>
            </a:r>
            <a:r>
              <a:rPr lang="en-GB" dirty="0" err="1"/>
              <a:t>oc_largest_banks_in_the_world_by_total_assets</a:t>
            </a:r>
            <a:r>
              <a:rPr lang="en-GB" dirty="0"/>
              <a:t>/?</a:t>
            </a:r>
            <a:r>
              <a:rPr lang="en-GB" dirty="0" err="1"/>
              <a:t>rdt</a:t>
            </a:r>
            <a:r>
              <a:rPr lang="en-GB" dirty="0"/>
              <a:t>=64632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25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0537670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</a:p>
          <a:p>
            <a:endParaRPr lang="en-ES" dirty="0"/>
          </a:p>
          <a:p>
            <a:r>
              <a:rPr lang="en-ES" dirty="0"/>
              <a:t>1 - </a:t>
            </a:r>
            <a:r>
              <a:rPr lang="en-GB" dirty="0"/>
              <a:t>https://</a:t>
            </a:r>
            <a:r>
              <a:rPr lang="en-GB" dirty="0" err="1"/>
              <a:t>merics.org</a:t>
            </a:r>
            <a:r>
              <a:rPr lang="en-GB" dirty="0"/>
              <a:t>/en/6-china-contends-central-position-global-economy</a:t>
            </a:r>
          </a:p>
          <a:p>
            <a:endParaRPr lang="en-GB" dirty="0"/>
          </a:p>
          <a:p>
            <a:r>
              <a:rPr lang="en-GB" dirty="0"/>
              <a:t>2 - https://</a:t>
            </a:r>
            <a:r>
              <a:rPr lang="en-GB" dirty="0" err="1"/>
              <a:t>cepr.org</a:t>
            </a:r>
            <a:r>
              <a:rPr lang="en-GB" dirty="0"/>
              <a:t>/</a:t>
            </a:r>
            <a:r>
              <a:rPr lang="en-GB" dirty="0" err="1"/>
              <a:t>voxeu</a:t>
            </a:r>
            <a:r>
              <a:rPr lang="en-GB" dirty="0"/>
              <a:t>/columns/</a:t>
            </a:r>
            <a:r>
              <a:rPr lang="en-GB" dirty="0" err="1"/>
              <a:t>chinas</a:t>
            </a:r>
            <a:r>
              <a:rPr lang="en-GB" dirty="0"/>
              <a:t>-overseas-lending-and-war-</a:t>
            </a:r>
            <a:r>
              <a:rPr lang="en-GB" dirty="0" err="1"/>
              <a:t>ukraine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26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519971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C4298-F57D-D98F-A1A2-9DA4E9C99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B518BC-534D-0FB5-F80B-0E5A3F884C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16FC20-1495-47EA-AC62-F9E8C3B15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</a:p>
          <a:p>
            <a:endParaRPr lang="en-ES" dirty="0"/>
          </a:p>
          <a:p>
            <a:r>
              <a:rPr lang="en-ES" dirty="0"/>
              <a:t>1 - </a:t>
            </a:r>
            <a:r>
              <a:rPr lang="en-GB" dirty="0"/>
              <a:t>https://</a:t>
            </a:r>
            <a:r>
              <a:rPr lang="en-GB" dirty="0" err="1"/>
              <a:t>merics.org</a:t>
            </a:r>
            <a:r>
              <a:rPr lang="en-GB" dirty="0"/>
              <a:t>/en/6-china-contends-central-position-global-economy</a:t>
            </a:r>
          </a:p>
          <a:p>
            <a:endParaRPr lang="en-GB" dirty="0"/>
          </a:p>
          <a:p>
            <a:r>
              <a:rPr lang="en-GB" dirty="0"/>
              <a:t>2 - https://</a:t>
            </a:r>
            <a:r>
              <a:rPr lang="en-GB" dirty="0" err="1"/>
              <a:t>cepr.org</a:t>
            </a:r>
            <a:r>
              <a:rPr lang="en-GB" dirty="0"/>
              <a:t>/</a:t>
            </a:r>
            <a:r>
              <a:rPr lang="en-GB" dirty="0" err="1"/>
              <a:t>voxeu</a:t>
            </a:r>
            <a:r>
              <a:rPr lang="en-GB" dirty="0"/>
              <a:t>/columns/</a:t>
            </a:r>
            <a:r>
              <a:rPr lang="en-GB" dirty="0" err="1"/>
              <a:t>chinas</a:t>
            </a:r>
            <a:r>
              <a:rPr lang="en-GB" dirty="0"/>
              <a:t>-overseas-lending-and-war-</a:t>
            </a:r>
            <a:r>
              <a:rPr lang="en-GB" dirty="0" err="1"/>
              <a:t>ukraine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55ED4A-77AC-9337-F3E1-F7F2DB12A7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27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898648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  <a:r>
              <a:rPr lang="en-GB" dirty="0"/>
              <a:t>https://</a:t>
            </a:r>
            <a:r>
              <a:rPr lang="en-GB" dirty="0" err="1"/>
              <a:t>www.statista.com</a:t>
            </a:r>
            <a:r>
              <a:rPr lang="en-GB" dirty="0"/>
              <a:t>/chart/19642/external-loan-debt-to-</a:t>
            </a:r>
            <a:r>
              <a:rPr lang="en-GB" dirty="0" err="1"/>
              <a:t>china</a:t>
            </a:r>
            <a:r>
              <a:rPr lang="en-GB" dirty="0"/>
              <a:t>-by-country/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28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622543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29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82140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30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21081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</a:p>
          <a:p>
            <a:endParaRPr lang="en-ES" dirty="0"/>
          </a:p>
          <a:p>
            <a:r>
              <a:rPr lang="en-ES" dirty="0"/>
              <a:t>1 - </a:t>
            </a:r>
            <a:r>
              <a:rPr lang="en-GB" dirty="0"/>
              <a:t>https://</a:t>
            </a:r>
            <a:r>
              <a:rPr lang="en-GB" dirty="0" err="1"/>
              <a:t>rankingroyals.com</a:t>
            </a:r>
            <a:r>
              <a:rPr lang="en-GB" dirty="0"/>
              <a:t>/technology/most-popular-social-media-platforms-2023-top-15/</a:t>
            </a:r>
          </a:p>
          <a:p>
            <a:endParaRPr lang="en-GB" dirty="0"/>
          </a:p>
          <a:p>
            <a:r>
              <a:rPr lang="en-GB" dirty="0"/>
              <a:t>2 - https://</a:t>
            </a:r>
            <a:r>
              <a:rPr lang="en-GB" dirty="0" err="1"/>
              <a:t>www.caprice-community.net</a:t>
            </a:r>
            <a:r>
              <a:rPr lang="en-GB" dirty="0"/>
              <a:t>/which-company-uses-the-most-of-your-data/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31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771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Fuente: </a:t>
            </a:r>
            <a:r>
              <a:rPr lang="en-GB" dirty="0"/>
              <a:t>https://</a:t>
            </a:r>
            <a:r>
              <a:rPr lang="en-GB" dirty="0" err="1"/>
              <a:t>www.economist.com</a:t>
            </a:r>
            <a:r>
              <a:rPr lang="en-GB" dirty="0"/>
              <a:t>/the-world-this-week/2023/10/12/kals-cartoon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13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78653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</a:p>
          <a:p>
            <a:endParaRPr lang="en-ES" dirty="0"/>
          </a:p>
          <a:p>
            <a:r>
              <a:rPr lang="en-ES" dirty="0"/>
              <a:t>1 - </a:t>
            </a:r>
            <a:r>
              <a:rPr lang="en-GB" dirty="0"/>
              <a:t>https://</a:t>
            </a:r>
            <a:r>
              <a:rPr lang="en-GB" dirty="0" err="1"/>
              <a:t>www.institutmontaigne.org</a:t>
            </a:r>
            <a:r>
              <a:rPr lang="en-GB" dirty="0"/>
              <a:t>/en/expressions/digital-tech-</a:t>
            </a:r>
            <a:r>
              <a:rPr lang="en-GB" dirty="0" err="1"/>
              <a:t>europes</a:t>
            </a:r>
            <a:r>
              <a:rPr lang="en-GB" dirty="0"/>
              <a:t>-growing-gap-eight-charts</a:t>
            </a:r>
          </a:p>
          <a:p>
            <a:endParaRPr lang="en-GB" dirty="0"/>
          </a:p>
          <a:p>
            <a:r>
              <a:rPr lang="en-GB"/>
              <a:t>2 - </a:t>
            </a:r>
            <a:r>
              <a:rPr lang="en-GB" dirty="0"/>
              <a:t>https://</a:t>
            </a:r>
            <a:r>
              <a:rPr lang="en-GB" dirty="0" err="1"/>
              <a:t>link.springer.com</a:t>
            </a:r>
            <a:r>
              <a:rPr lang="en-GB" dirty="0"/>
              <a:t>/chapter/10.1007/978-3-030-27957-8_1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33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101743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</a:p>
          <a:p>
            <a:endParaRPr lang="en-ES" dirty="0"/>
          </a:p>
          <a:p>
            <a:r>
              <a:rPr lang="en-ES" dirty="0"/>
              <a:t>1 - </a:t>
            </a:r>
            <a:r>
              <a:rPr lang="en-GB" dirty="0"/>
              <a:t>https://</a:t>
            </a:r>
            <a:r>
              <a:rPr lang="en-GB" dirty="0" err="1"/>
              <a:t>www.institutmontaigne.org</a:t>
            </a:r>
            <a:r>
              <a:rPr lang="en-GB" dirty="0"/>
              <a:t>/en/expressions/digital-tech-</a:t>
            </a:r>
            <a:r>
              <a:rPr lang="en-GB" dirty="0" err="1"/>
              <a:t>europes</a:t>
            </a:r>
            <a:r>
              <a:rPr lang="en-GB" dirty="0"/>
              <a:t>-growing-gap-eight-charts</a:t>
            </a:r>
          </a:p>
          <a:p>
            <a:endParaRPr lang="en-GB" dirty="0"/>
          </a:p>
          <a:p>
            <a:r>
              <a:rPr lang="en-GB"/>
              <a:t>2 - </a:t>
            </a:r>
            <a:r>
              <a:rPr lang="en-GB" dirty="0"/>
              <a:t>https://</a:t>
            </a:r>
            <a:r>
              <a:rPr lang="en-GB" dirty="0" err="1"/>
              <a:t>link.springer.com</a:t>
            </a:r>
            <a:r>
              <a:rPr lang="en-GB" dirty="0"/>
              <a:t>/chapter/10.1007/978-3-030-27957-8_1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34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973664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C4B53-8BE5-51E9-8BE2-CE3C57780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78C62F-F01C-4654-2805-503BEF40BE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728B65-F231-9A21-9AEF-70A02005B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</a:p>
          <a:p>
            <a:endParaRPr lang="en-ES" dirty="0"/>
          </a:p>
          <a:p>
            <a:r>
              <a:rPr lang="en-ES" dirty="0"/>
              <a:t>1 - </a:t>
            </a:r>
            <a:r>
              <a:rPr lang="en-GB" dirty="0"/>
              <a:t>https://</a:t>
            </a:r>
            <a:r>
              <a:rPr lang="en-GB" dirty="0" err="1"/>
              <a:t>www.institutmontaigne.org</a:t>
            </a:r>
            <a:r>
              <a:rPr lang="en-GB" dirty="0"/>
              <a:t>/en/expressions/digital-tech-</a:t>
            </a:r>
            <a:r>
              <a:rPr lang="en-GB" dirty="0" err="1"/>
              <a:t>europes</a:t>
            </a:r>
            <a:r>
              <a:rPr lang="en-GB" dirty="0"/>
              <a:t>-growing-gap-eight-charts</a:t>
            </a:r>
          </a:p>
          <a:p>
            <a:endParaRPr lang="en-GB" dirty="0"/>
          </a:p>
          <a:p>
            <a:r>
              <a:rPr lang="en-GB"/>
              <a:t>2 - </a:t>
            </a:r>
            <a:r>
              <a:rPr lang="en-GB" dirty="0"/>
              <a:t>https://</a:t>
            </a:r>
            <a:r>
              <a:rPr lang="en-GB" dirty="0" err="1"/>
              <a:t>link.springer.com</a:t>
            </a:r>
            <a:r>
              <a:rPr lang="en-GB" dirty="0"/>
              <a:t>/chapter/10.1007/978-3-030-27957-8_1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48C84-DBA9-A23B-C965-87EFA10F4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35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9450524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8D44B-6920-9977-F70C-00FF699F2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0DE45-9C18-E174-DF79-4CF43C4F39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C461EC-8A78-E0FE-9D4D-C8077B54E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</a:p>
          <a:p>
            <a:endParaRPr lang="en-ES" dirty="0"/>
          </a:p>
          <a:p>
            <a:r>
              <a:rPr lang="en-ES" dirty="0"/>
              <a:t>1 - </a:t>
            </a:r>
            <a:r>
              <a:rPr lang="en-GB" dirty="0"/>
              <a:t>https://</a:t>
            </a:r>
            <a:r>
              <a:rPr lang="en-GB" dirty="0" err="1"/>
              <a:t>www.institutmontaigne.org</a:t>
            </a:r>
            <a:r>
              <a:rPr lang="en-GB" dirty="0"/>
              <a:t>/en/expressions/digital-tech-</a:t>
            </a:r>
            <a:r>
              <a:rPr lang="en-GB" dirty="0" err="1"/>
              <a:t>europes</a:t>
            </a:r>
            <a:r>
              <a:rPr lang="en-GB" dirty="0"/>
              <a:t>-growing-gap-eight-charts</a:t>
            </a:r>
          </a:p>
          <a:p>
            <a:endParaRPr lang="en-GB" dirty="0"/>
          </a:p>
          <a:p>
            <a:r>
              <a:rPr lang="en-GB"/>
              <a:t>2 - </a:t>
            </a:r>
            <a:r>
              <a:rPr lang="en-GB" dirty="0"/>
              <a:t>https://</a:t>
            </a:r>
            <a:r>
              <a:rPr lang="en-GB" dirty="0" err="1"/>
              <a:t>link.springer.com</a:t>
            </a:r>
            <a:r>
              <a:rPr lang="en-GB" dirty="0"/>
              <a:t>/chapter/10.1007/978-3-030-27957-8_1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CC720-B62A-DEED-D5A1-153D651D72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36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0990605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4CE7-A7C1-C040-968F-A674FE23CB3E}" type="slidenum">
              <a:rPr lang="en-ES" smtClean="0"/>
              <a:t>39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9464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4CE7-A7C1-C040-968F-A674FE23CB3E}" type="slidenum">
              <a:rPr lang="en-ES" smtClean="0"/>
              <a:t>40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526869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E878D-7896-614E-41F9-7AB8DDE0A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2BB163-DC01-3E62-0F5D-065F6BE86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A012E2-627C-D0C5-8737-7C6A2F5F58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177B-0E1F-7A97-F35B-47F2811E05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4CE7-A7C1-C040-968F-A674FE23CB3E}" type="slidenum">
              <a:rPr lang="en-ES" smtClean="0"/>
              <a:t>41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053132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67894-B11C-59E7-BDF0-DE89007F3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DCFC2D-8733-12ED-4872-61ECBD5EF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08706F-381A-CB14-D8EB-57B9404772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66A59-4A0D-D141-4ABD-A99523F72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4CE7-A7C1-C040-968F-A674FE23CB3E}" type="slidenum">
              <a:rPr lang="en-ES" smtClean="0"/>
              <a:t>42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4178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F0C86-DA45-C94D-D74A-6ACEBE9BD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1DA3F2-2A99-3C00-5F5B-D852508D10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21C04-AD64-B2D1-C404-3E90F7FF7F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BD49C-5774-BA89-F02D-50D3C1338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4CE7-A7C1-C040-968F-A674FE23CB3E}" type="slidenum">
              <a:rPr lang="en-ES" smtClean="0"/>
              <a:t>43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145003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D4620-1187-0804-E024-7D5C68595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52750-9F4E-DFA3-CB8D-FBF2508C5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A273BE-4F2D-81F7-FD31-9A57B44ED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9FB06-1E2F-27DE-136F-5F430CE4EA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4CE7-A7C1-C040-968F-A674FE23CB3E}" type="slidenum">
              <a:rPr lang="en-ES" smtClean="0"/>
              <a:t>44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23136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FF975-DE4D-128D-3378-DC919CAE8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7CDF79-966B-C663-EB17-51C28E7814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40A610-7417-65E2-54B3-4081D78B8E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Fuente: </a:t>
            </a:r>
            <a:r>
              <a:rPr lang="en-GB" dirty="0"/>
              <a:t>https://</a:t>
            </a:r>
            <a:r>
              <a:rPr lang="en-GB" dirty="0" err="1"/>
              <a:t>www.economist.com</a:t>
            </a:r>
            <a:r>
              <a:rPr lang="en-GB" dirty="0"/>
              <a:t>/the-world-this-week/2023/10/12/kals-cartoon</a:t>
            </a:r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FF35DD-9E8F-F08E-0BF4-F7D0457236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14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256811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3F7EB-CE97-EFC8-A9FA-BF3B2A1CD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81A9BB-E7D0-89EE-189F-8CC6ED3C0B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DD7C6-9CCA-7779-F995-0781FFA45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266E2-935B-560A-692C-4A4F8CDF24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F74CE7-A7C1-C040-968F-A674FE23CB3E}" type="slidenum">
              <a:rPr lang="en-ES" smtClean="0"/>
              <a:t>45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37973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Fuente: </a:t>
            </a:r>
            <a:r>
              <a:rPr lang="en-GB" dirty="0"/>
              <a:t>https://</a:t>
            </a:r>
            <a:r>
              <a:rPr lang="en-GB" dirty="0" err="1"/>
              <a:t>www.sipri.org</a:t>
            </a:r>
            <a:r>
              <a:rPr lang="en-GB" dirty="0"/>
              <a:t>/publications/2023/</a:t>
            </a:r>
            <a:r>
              <a:rPr lang="en-GB" dirty="0" err="1"/>
              <a:t>sipri</a:t>
            </a:r>
            <a:r>
              <a:rPr lang="en-GB" dirty="0"/>
              <a:t>-fact-sheets/trends-world-military-expenditure-2022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15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007261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Fuente: </a:t>
            </a:r>
            <a:r>
              <a:rPr lang="en-GB" dirty="0"/>
              <a:t>https://</a:t>
            </a:r>
            <a:r>
              <a:rPr lang="en-GB" dirty="0" err="1"/>
              <a:t>www.statista.com</a:t>
            </a:r>
            <a:r>
              <a:rPr lang="en-GB" dirty="0"/>
              <a:t>/chart/28489/</a:t>
            </a:r>
            <a:r>
              <a:rPr lang="en-GB" dirty="0" err="1"/>
              <a:t>ukrainian</a:t>
            </a:r>
            <a:r>
              <a:rPr lang="en-GB" dirty="0"/>
              <a:t>-military-humanitarian-and-financial-aid-donors/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16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311325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Fuente: </a:t>
            </a:r>
            <a:r>
              <a:rPr lang="en-GB" dirty="0"/>
              <a:t>https://</a:t>
            </a:r>
            <a:r>
              <a:rPr lang="en-GB" dirty="0" err="1"/>
              <a:t>www.ibon.org</a:t>
            </a:r>
            <a:r>
              <a:rPr lang="en-GB" dirty="0"/>
              <a:t>/us-overseas-military-footprint/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17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548429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Fuente: </a:t>
            </a:r>
            <a:r>
              <a:rPr lang="en-GB" dirty="0"/>
              <a:t>https://</a:t>
            </a:r>
            <a:r>
              <a:rPr lang="en-GB" dirty="0" err="1"/>
              <a:t>www.dailymail.co.uk</a:t>
            </a:r>
            <a:r>
              <a:rPr lang="en-GB" dirty="0"/>
              <a:t>/news/article-10435823/60-000-troops-based-Europe-Biden-call-action-defend-against-Russian-aggression.html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18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061180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  <a:r>
              <a:rPr lang="en-GB" dirty="0"/>
              <a:t>https://</a:t>
            </a:r>
            <a:r>
              <a:rPr lang="en-GB" dirty="0" err="1"/>
              <a:t>www.statista.com</a:t>
            </a:r>
            <a:r>
              <a:rPr lang="en-GB" dirty="0"/>
              <a:t>/statistics/1204099/number-fortune-500-companies-worldwide-country/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19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772551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Source: </a:t>
            </a:r>
            <a:r>
              <a:rPr lang="en-GB" dirty="0"/>
              <a:t>https://</a:t>
            </a:r>
            <a:r>
              <a:rPr lang="en-GB" dirty="0" err="1"/>
              <a:t>www.statista.com</a:t>
            </a:r>
            <a:r>
              <a:rPr lang="en-GB" dirty="0"/>
              <a:t>/chart/20858/top-10-countries-by-share-of-global-manufacturing-output/</a:t>
            </a:r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3054B-F025-CC4B-87D2-7C552F6F76E5}" type="slidenum">
              <a:rPr lang="en-ES" smtClean="0"/>
              <a:t>20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83735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C41AF-DFE7-4966-97FD-DA204130C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4C855-3952-9BA1-8BF6-9377026334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3B8FB-E5B3-9F8E-732B-D66DBBE82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CD95-D1A9-B64F-4A4F-B7442256D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FFE01E-DE22-D259-56EB-CDCEB6B1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18707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2A9B-3D79-FF42-C1F0-45E797711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21B5A0-5355-AFE6-2CB5-D2AACDF34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97802-950E-4C0D-1D91-DC4294861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D2721-6370-7C6E-C1E9-FE877E42A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16DAA-BEC2-FE54-9F62-1FDF155A9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771842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A3E291-7C61-E76E-7229-A912C86B9C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C4B96-AE17-6961-06FC-ABEB2AA41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B84E4-0CE8-461D-B9B9-378E2C817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AC4C3-46EC-D33A-407C-B5295E91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8E6628-F600-C57B-5C94-D204466C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783994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9CONGRESO PLANTILLA PPT_11.jpg" descr="9CONGRESO PLANTILLA PPT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0458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n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88851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9CONGRESO PLANTILLA PPT_8.jpg" descr="9CONGRESO PLANTILLA PPT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xfrm>
            <a:off x="1524000" y="1600199"/>
            <a:ext cx="9144000" cy="19097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>
                <a:latin typeface="Poppins Regular"/>
                <a:ea typeface="Poppins Regular"/>
                <a:cs typeface="Poppins Regular"/>
                <a:sym typeface="Poppins Regular"/>
              </a:defRPr>
            </a:lvl1pPr>
            <a:lvl2pPr marL="0" indent="457200" algn="ctr">
              <a:buSzTx/>
              <a:buFontTx/>
              <a:buNone/>
              <a:defRPr sz="2400">
                <a:latin typeface="Poppins Regular"/>
                <a:ea typeface="Poppins Regular"/>
                <a:cs typeface="Poppins Regular"/>
                <a:sym typeface="Poppins Regular"/>
              </a:defRPr>
            </a:lvl2pPr>
            <a:lvl3pPr marL="0" indent="914400" algn="ctr">
              <a:buSzTx/>
              <a:buFontTx/>
              <a:buNone/>
              <a:defRPr sz="2400">
                <a:latin typeface="Poppins Regular"/>
                <a:ea typeface="Poppins Regular"/>
                <a:cs typeface="Poppins Regular"/>
                <a:sym typeface="Poppins Regular"/>
              </a:defRPr>
            </a:lvl3pPr>
            <a:lvl4pPr marL="0" indent="1371600" algn="ctr">
              <a:buSzTx/>
              <a:buFontTx/>
              <a:buNone/>
              <a:defRPr sz="2400">
                <a:latin typeface="Poppins Regular"/>
                <a:ea typeface="Poppins Regular"/>
                <a:cs typeface="Poppins Regular"/>
                <a:sym typeface="Poppins Regular"/>
              </a:defRPr>
            </a:lvl4pPr>
            <a:lvl5pPr marL="0" indent="1828800" algn="ctr">
              <a:buSzTx/>
              <a:buFontTx/>
              <a:buNone/>
              <a:defRPr sz="2400">
                <a:latin typeface="Poppins Regular"/>
                <a:ea typeface="Poppins Regular"/>
                <a:cs typeface="Poppins Regular"/>
                <a:sym typeface="Poppins Regular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CuadroTexto 13"/>
          <p:cNvSpPr txBox="1"/>
          <p:nvPr/>
        </p:nvSpPr>
        <p:spPr>
          <a:xfrm>
            <a:off x="501863" y="6296037"/>
            <a:ext cx="6642789" cy="364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Título de la ponencia</a:t>
            </a:r>
          </a:p>
        </p:txBody>
      </p:sp>
      <p:sp>
        <p:nvSpPr>
          <p:cNvPr id="2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10729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9CONGRESO PLANTILLA PPT_8.jpg" descr="9CONGRESO PLANTILLA PPT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exto del título"/>
          <p:cNvSpPr txBox="1">
            <a:spLocks noGrp="1"/>
          </p:cNvSpPr>
          <p:nvPr>
            <p:ph type="title"/>
          </p:nvPr>
        </p:nvSpPr>
        <p:spPr>
          <a:xfrm>
            <a:off x="753888" y="615686"/>
            <a:ext cx="6930189" cy="83665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33" name="Nivel de texto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BC70F"/>
              </a:buCl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1pPr>
            <a:lvl2pPr>
              <a:buClr>
                <a:srgbClr val="CBC70F"/>
              </a:buCl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2pPr>
            <a:lvl3pPr>
              <a:buClr>
                <a:srgbClr val="CBC70F"/>
              </a:buCl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3pPr>
            <a:lvl4pPr>
              <a:buClr>
                <a:srgbClr val="CBC70F"/>
              </a:buCl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4pPr>
            <a:lvl5pPr>
              <a:buClr>
                <a:srgbClr val="CBC70F"/>
              </a:buCl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4" name="CuadroTexto 13"/>
          <p:cNvSpPr txBox="1"/>
          <p:nvPr/>
        </p:nvSpPr>
        <p:spPr>
          <a:xfrm>
            <a:off x="501863" y="6296037"/>
            <a:ext cx="6642789" cy="364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Título de la ponencia</a:t>
            </a:r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060599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9CONGRESO PLANTILLA PPT_8.jpg" descr="9CONGRESO PLANTILLA PPT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BC70F"/>
              </a:buCl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1pPr>
            <a:lvl2pPr>
              <a:buClr>
                <a:srgbClr val="CBC70F"/>
              </a:buCl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2pPr>
            <a:lvl3pPr>
              <a:buClr>
                <a:srgbClr val="CBC70F"/>
              </a:buCl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3pPr>
            <a:lvl4pPr>
              <a:buClr>
                <a:srgbClr val="CBC70F"/>
              </a:buCl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4pPr>
            <a:lvl5pPr>
              <a:buClr>
                <a:srgbClr val="CBC70F"/>
              </a:buClr>
              <a:defRPr>
                <a:latin typeface="Poppins Regular"/>
                <a:ea typeface="Poppins Regular"/>
                <a:cs typeface="Poppins Regular"/>
                <a:sym typeface="Poppins Regular"/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4" name="Texto del título"/>
          <p:cNvSpPr txBox="1"/>
          <p:nvPr/>
        </p:nvSpPr>
        <p:spPr>
          <a:xfrm>
            <a:off x="753888" y="615686"/>
            <a:ext cx="6930189" cy="83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45" name="CuadroTexto 13"/>
          <p:cNvSpPr txBox="1"/>
          <p:nvPr/>
        </p:nvSpPr>
        <p:spPr>
          <a:xfrm>
            <a:off x="501863" y="6296037"/>
            <a:ext cx="6642789" cy="364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Título de la ponencia</a:t>
            </a:r>
          </a:p>
        </p:txBody>
      </p:sp>
      <p:sp>
        <p:nvSpPr>
          <p:cNvPr id="4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67765" y="6414760"/>
            <a:ext cx="258625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70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19351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9CONGRESO PLANTILLA PPT_8.jpg" descr="9CONGRESO PLANTILLA PPT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838200" y="3030584"/>
            <a:ext cx="5181600" cy="29260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CBC70F"/>
              </a:buClr>
              <a:defRPr sz="2000">
                <a:latin typeface="Poppins Regular"/>
                <a:ea typeface="Poppins Regular"/>
                <a:cs typeface="Poppins Regular"/>
                <a:sym typeface="Poppins Regular"/>
              </a:defRPr>
            </a:lvl1pPr>
            <a:lvl2pPr marL="647700" indent="-190500">
              <a:buClr>
                <a:srgbClr val="CBC70F"/>
              </a:buClr>
              <a:defRPr sz="2000">
                <a:latin typeface="Poppins Regular"/>
                <a:ea typeface="Poppins Regular"/>
                <a:cs typeface="Poppins Regular"/>
                <a:sym typeface="Poppins Regular"/>
              </a:defRPr>
            </a:lvl2pPr>
            <a:lvl3pPr marL="1143000" indent="-228600">
              <a:buClr>
                <a:srgbClr val="CBC70F"/>
              </a:buClr>
              <a:defRPr sz="2000">
                <a:latin typeface="Poppins Regular"/>
                <a:ea typeface="Poppins Regular"/>
                <a:cs typeface="Poppins Regular"/>
                <a:sym typeface="Poppins Regular"/>
              </a:defRPr>
            </a:lvl3pPr>
            <a:lvl4pPr marL="1625600" indent="-254000">
              <a:buClr>
                <a:srgbClr val="CBC70F"/>
              </a:buClr>
              <a:defRPr sz="2000">
                <a:latin typeface="Poppins Regular"/>
                <a:ea typeface="Poppins Regular"/>
                <a:cs typeface="Poppins Regular"/>
                <a:sym typeface="Poppins Regular"/>
              </a:defRPr>
            </a:lvl4pPr>
            <a:lvl5pPr marL="2082800" indent="-254000">
              <a:buClr>
                <a:srgbClr val="CBC70F"/>
              </a:buClr>
              <a:defRPr sz="2000">
                <a:latin typeface="Poppins Regular"/>
                <a:ea typeface="Poppins Regular"/>
                <a:cs typeface="Poppins Regular"/>
                <a:sym typeface="Poppins Regular"/>
              </a:defRPr>
            </a:lvl5pPr>
          </a:lstStyle>
          <a:p>
            <a:r>
              <a:t>Editar los estilos de texto del patrón
Segundo nivel
Tercer nivel
Cuarto nivel
Quinto nivel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5" name="Texto del título"/>
          <p:cNvSpPr txBox="1"/>
          <p:nvPr/>
        </p:nvSpPr>
        <p:spPr>
          <a:xfrm>
            <a:off x="753888" y="615686"/>
            <a:ext cx="6930189" cy="83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Texto del título</a:t>
            </a:r>
          </a:p>
        </p:txBody>
      </p:sp>
      <p:sp>
        <p:nvSpPr>
          <p:cNvPr id="56" name="CuadroTexto 13"/>
          <p:cNvSpPr txBox="1"/>
          <p:nvPr/>
        </p:nvSpPr>
        <p:spPr>
          <a:xfrm>
            <a:off x="501863" y="6296037"/>
            <a:ext cx="6642789" cy="364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Título de la ponencia</a:t>
            </a:r>
          </a:p>
        </p:txBody>
      </p:sp>
      <p:sp>
        <p:nvSpPr>
          <p:cNvPr id="5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67765" y="6414760"/>
            <a:ext cx="258625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70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2880615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9CONGRESO PLANTILLA PPT_8.jpg" descr="9CONGRESO PLANTILLA PPT_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67765" y="6414760"/>
            <a:ext cx="258625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70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317036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9CONGRESO PLANTILLA PPT-07.jpg" descr="9CONGRESO PLANTILLA PPT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CuadroTexto 13"/>
          <p:cNvSpPr txBox="1"/>
          <p:nvPr/>
        </p:nvSpPr>
        <p:spPr>
          <a:xfrm>
            <a:off x="501863" y="6296037"/>
            <a:ext cx="6642789" cy="364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Título de la ponencia</a:t>
            </a:r>
          </a:p>
        </p:txBody>
      </p:sp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67765" y="6414760"/>
            <a:ext cx="258625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70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52644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0807-2EBC-E501-FF55-A6A7705A0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4E9C1-8CF4-D431-C41D-21F87620C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92491-ECEB-4A8E-C263-4CEEF710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F63368-1865-8915-5878-3B957E0F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A7299-5037-5C9E-9C5D-5300EE997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682910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adroTexto 13"/>
          <p:cNvSpPr txBox="1"/>
          <p:nvPr/>
        </p:nvSpPr>
        <p:spPr>
          <a:xfrm>
            <a:off x="501863" y="6296037"/>
            <a:ext cx="6642789" cy="364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Título de la ponencia</a:t>
            </a:r>
          </a:p>
        </p:txBody>
      </p:sp>
      <p:sp>
        <p:nvSpPr>
          <p:cNvPr id="8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1667765" y="6414760"/>
            <a:ext cx="258625" cy="24830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70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136908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stac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9CONGRESO PLANTILLA PPT_11.jpg" descr="9CONGRESO PLANTILLA PPT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CuadroTexto 13"/>
          <p:cNvSpPr txBox="1"/>
          <p:nvPr/>
        </p:nvSpPr>
        <p:spPr>
          <a:xfrm>
            <a:off x="501863" y="6296037"/>
            <a:ext cx="6642789" cy="364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Título de la ponencia</a:t>
            </a:r>
          </a:p>
        </p:txBody>
      </p:sp>
      <p:sp>
        <p:nvSpPr>
          <p:cNvPr id="9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40204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9CONGRESO PLANTILLA PPT_7.jpg" descr="9CONGRESO PLANTILLA PPT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CuadroTexto 13"/>
          <p:cNvSpPr txBox="1"/>
          <p:nvPr/>
        </p:nvSpPr>
        <p:spPr>
          <a:xfrm>
            <a:off x="501863" y="6296037"/>
            <a:ext cx="6642789" cy="364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Título de la ponencia</a:t>
            </a:r>
          </a:p>
        </p:txBody>
      </p:sp>
      <p:sp>
        <p:nvSpPr>
          <p:cNvPr id="10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418737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ul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9CONGRESO PLANTILLA PPT_6.jpg" descr="9CONGRESO PLANTILLA PPT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uadroTexto 13"/>
          <p:cNvSpPr txBox="1"/>
          <p:nvPr/>
        </p:nvSpPr>
        <p:spPr>
          <a:xfrm>
            <a:off x="501863" y="6296037"/>
            <a:ext cx="6642789" cy="364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solidFill>
                  <a:srgbClr val="284F30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lvl1pPr>
          </a:lstStyle>
          <a:p>
            <a:r>
              <a:t>Título de la ponencia</a:t>
            </a:r>
          </a:p>
        </p:txBody>
      </p:sp>
      <p:sp>
        <p:nvSpPr>
          <p:cNvPr id="10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98896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n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9CONGRESO PLANTILLA PPT_11.jpg" descr="9CONGRESO PLANTILLA PPT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633489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n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9CONGRESO PLANTILLA PPT_7.jpg" descr="9CONGRESO PLANTILLA PPT_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54426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9CONGRESO PLANTILLA PPT_11.jpg" descr="9CONGRESO PLANTILLA PPT_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CuadroTexto 4"/>
          <p:cNvSpPr txBox="1"/>
          <p:nvPr userDrawn="1"/>
        </p:nvSpPr>
        <p:spPr>
          <a:xfrm>
            <a:off x="415413" y="6172200"/>
            <a:ext cx="3594217" cy="320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50000"/>
              </a:lnSpc>
              <a:defRPr sz="1100">
                <a:solidFill>
                  <a:srgbClr val="284F30"/>
                </a:solidFill>
                <a:latin typeface="Gotham Light"/>
                <a:ea typeface="Gotham Light"/>
                <a:cs typeface="Gotham Light"/>
                <a:sym typeface="Gotham Light"/>
              </a:defRPr>
            </a:pPr>
            <a:r>
              <a:rPr dirty="0"/>
              <a:t> www.agro-alimentarias.coop</a:t>
            </a:r>
          </a:p>
        </p:txBody>
      </p:sp>
      <p:sp>
        <p:nvSpPr>
          <p:cNvPr id="134" name="Rectángulo"/>
          <p:cNvSpPr/>
          <p:nvPr/>
        </p:nvSpPr>
        <p:spPr>
          <a:xfrm>
            <a:off x="6349" y="2794000"/>
            <a:ext cx="12179301" cy="1270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35" name="9CONGRESO PLANTILLA PPT_logos.jpg" descr="9CONGRESO PLANTILLA PPT_log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432" y="2858311"/>
            <a:ext cx="5955136" cy="1141378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10822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A77FB-7CF4-0A7C-57C7-FB959C24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65ABB3-E866-C83B-C478-B3EAC6927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E1441-B6BC-58B8-41AE-517CC7B4F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2D565-1A20-1CCE-1076-A1A115456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3D9C1-CE9F-373F-43ED-5572E0609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36024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9255B-5832-40D3-D854-B7E1EE717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9AC73-7EAD-3B9D-DC4D-0AB4735B3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7FB6E8-3045-620C-40D1-0BC867CE5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A6C438-6514-8B4B-F4E5-C9025B107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0F14D-083A-79F1-DF00-5CC169D7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F4C38-6584-A32D-4D84-A48566B38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8826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31102-D2F3-EEC6-A2EB-A189A11D5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E5657-A8D2-CA34-27D6-A822C2676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B5BF2-A99F-6F5E-22FB-9F73B12C1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E1BFB1-1D95-2EDD-6C2F-581EB08772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C5543F-F369-8C80-FC0A-171400D9AE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818F12-A34B-31D5-CFA3-700146EE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653876-47F4-18F4-C64A-ED7067321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9F4D55-09FF-4781-E374-0B2AEF105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8113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AAC15-A747-CB4C-6254-547014D3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29A78B-56D9-3251-0609-A23C7A91B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A9ED5-9C0E-0028-E756-0C68639B1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3603F2-C4C2-917E-246A-67E25FB66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1563175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FCEE0C-DA4C-73C7-3FBA-4D8CDFA8B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082847-84B6-AB50-2F9B-26969890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08824-66B3-1B0F-1388-4F8F8032F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25119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665D-0239-FC13-38DF-C4310FCC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C32C4A-9AB1-B80A-DCAB-D8653ED8D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74843-3DE7-0B7E-EAAD-8A622B896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A6077-B5AE-E56F-B7EF-8D25C838C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77D62-97D7-2B9D-17D2-1596094BD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25B72-1EDF-CE84-C24B-78987511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4025065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CE90B-9449-411B-CCA8-F6360AF88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A4FD7C-CE07-6D83-8AA2-4507C70FC0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2D2F22-825E-380E-0113-5766D3DDA6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BEBB50-8D12-CD42-182B-EA1AEB932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792749-5EC5-6F9D-207E-9257A450F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E1A9D-D6BB-5640-1829-30FE406FA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236607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388338-BAFB-33CA-324F-2492ECEA4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74BF5-BCE4-2B29-21FB-0AEFE9B9C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28CB6-E819-CA09-9827-22FD64B82C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FDBD2F-6084-A249-B389-D62AC99F03A8}" type="datetimeFigureOut">
              <a:rPr lang="en-ES" smtClean="0"/>
              <a:t>03/25/2025</a:t>
            </a:fld>
            <a:endParaRPr lang="en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053E5-78B0-69D0-F2E5-AD65B49F6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10F92-24CE-A1B8-5003-FBE1F516D6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1E8EA6-E60F-A14D-AA79-A383A0964FF7}" type="slidenum">
              <a:rPr lang="en-ES" smtClean="0"/>
              <a:t>‹#›</a:t>
            </a:fld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97076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CONGRESO PLANTILLA PPT_2.jpg" descr="9CONGRESO PLANTILLA PPT_2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9CONGRESO PLANTILLA PPT_logos.jpg" descr="9CONGRESO PLANTILLA PPT_logos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8718" y="6181190"/>
            <a:ext cx="3530161" cy="67660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o del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/>
          <a:p>
            <a:r>
              <a:t>Texto del título</a:t>
            </a:r>
          </a:p>
        </p:txBody>
      </p:sp>
      <p:sp>
        <p:nvSpPr>
          <p:cNvPr id="5" name="Nivel de texto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93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4_1D3293AF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ítulo de la ponencia…"/>
          <p:cNvSpPr txBox="1"/>
          <p:nvPr/>
        </p:nvSpPr>
        <p:spPr>
          <a:xfrm>
            <a:off x="866286" y="2286000"/>
            <a:ext cx="10654163" cy="250928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ctr">
              <a:lnSpc>
                <a:spcPct val="70000"/>
              </a:lnSpc>
              <a:defRPr sz="4500">
                <a:solidFill>
                  <a:srgbClr val="284F30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endParaRPr lang="es-ES" dirty="0"/>
          </a:p>
          <a:p>
            <a:pPr algn="ctr">
              <a:lnSpc>
                <a:spcPct val="70000"/>
              </a:lnSpc>
              <a:defRPr sz="4500">
                <a:solidFill>
                  <a:srgbClr val="284F30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rPr lang="en-GB" dirty="0"/>
              <a:t>De la </a:t>
            </a:r>
            <a:r>
              <a:rPr lang="en-GB" dirty="0" err="1"/>
              <a:t>hiper-globalizaci</a:t>
            </a:r>
            <a:r>
              <a:rPr lang="es-ES" dirty="0" err="1"/>
              <a:t>ón</a:t>
            </a:r>
            <a:r>
              <a:rPr lang="es-ES" dirty="0"/>
              <a:t> </a:t>
            </a:r>
          </a:p>
          <a:p>
            <a:pPr algn="ctr">
              <a:lnSpc>
                <a:spcPct val="70000"/>
              </a:lnSpc>
              <a:defRPr sz="4500">
                <a:solidFill>
                  <a:srgbClr val="284F30"/>
                </a:solidFill>
                <a:latin typeface="Poppins Bold"/>
                <a:ea typeface="Poppins Bold"/>
                <a:cs typeface="Poppins Bold"/>
                <a:sym typeface="Poppins Bold"/>
              </a:defRPr>
            </a:pPr>
            <a:r>
              <a:rPr lang="es-ES" dirty="0"/>
              <a:t>al </a:t>
            </a:r>
            <a:r>
              <a:rPr lang="es-ES" dirty="0" err="1"/>
              <a:t>neo-mercantilismo</a:t>
            </a:r>
            <a:endParaRPr dirty="0"/>
          </a:p>
          <a:p>
            <a:pPr algn="ctr">
              <a:defRPr sz="1600">
                <a:solidFill>
                  <a:srgbClr val="BCC152"/>
                </a:solidFill>
                <a:latin typeface="Poppins Regular"/>
                <a:ea typeface="Poppins Regular"/>
                <a:cs typeface="Poppins Regular"/>
                <a:sym typeface="Poppins Regular"/>
              </a:defRPr>
            </a:pPr>
            <a:endParaRPr lang="es-ES" dirty="0"/>
          </a:p>
          <a:p>
            <a:pPr algn="ctr">
              <a:lnSpc>
                <a:spcPct val="81000"/>
              </a:lnSpc>
              <a:defRPr sz="3400">
                <a:latin typeface="Poppins Regular"/>
                <a:ea typeface="Poppins Regular"/>
                <a:cs typeface="Poppins Regular"/>
                <a:sym typeface="Poppins Regular"/>
              </a:defRPr>
            </a:pPr>
            <a:r>
              <a:rPr lang="es-ES" dirty="0"/>
              <a:t>Miguel Otero Iglesias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2C3C19B-67FD-52DE-120A-11A44BCB7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214" y="179206"/>
            <a:ext cx="2816596" cy="135342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B8ED1C4-B7FC-77CB-2794-47D56BBD8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32" y="226676"/>
            <a:ext cx="2780017" cy="112176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A19CAF1-B96B-BF38-36DE-25BCEBBBBB7E}"/>
              </a:ext>
            </a:extLst>
          </p:cNvPr>
          <p:cNvSpPr txBox="1"/>
          <p:nvPr/>
        </p:nvSpPr>
        <p:spPr>
          <a:xfrm>
            <a:off x="8367824" y="6241312"/>
            <a:ext cx="3708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Palma de Mallorca, 27 marzo 2025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5D62-DFFD-8CCF-D905-E6D63AE5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122"/>
            <a:ext cx="10515600" cy="1325563"/>
          </a:xfrm>
        </p:spPr>
        <p:txBody>
          <a:bodyPr/>
          <a:lstStyle/>
          <a:p>
            <a:r>
              <a:rPr lang="es-ES" b="1" dirty="0"/>
              <a:t>Los BRICS y el “eterno declive” del dólar</a:t>
            </a:r>
            <a:endParaRPr lang="en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B17332A-1F3F-2442-EE49-D37A1681A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164" y="1185974"/>
            <a:ext cx="6984245" cy="543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67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5D62-DFFD-8CCF-D905-E6D63AE5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020"/>
            <a:ext cx="10515600" cy="1325563"/>
          </a:xfrm>
        </p:spPr>
        <p:txBody>
          <a:bodyPr/>
          <a:lstStyle/>
          <a:p>
            <a:r>
              <a:rPr lang="es-ES" b="1" dirty="0"/>
              <a:t>El poder de equilibrio de la UE</a:t>
            </a:r>
            <a:endParaRPr lang="en-ES" b="1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2E4FD8-107F-C19F-7C70-49805A0509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52" y="1486583"/>
            <a:ext cx="7509438" cy="500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267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6BD00-6DA2-CAF7-EB0F-80D872828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457200"/>
            <a:ext cx="10137629" cy="1158949"/>
          </a:xfrm>
        </p:spPr>
        <p:txBody>
          <a:bodyPr anchor="ctr"/>
          <a:lstStyle/>
          <a:p>
            <a:r>
              <a:rPr lang="en-US" sz="3200" b="1" dirty="0"/>
              <a:t>Susan Strange y las cuatro </a:t>
            </a:r>
            <a:r>
              <a:rPr lang="en-US" sz="3200" b="1" dirty="0" err="1"/>
              <a:t>estructuras</a:t>
            </a:r>
            <a:r>
              <a:rPr lang="en-US" sz="3200" b="1" dirty="0"/>
              <a:t> del </a:t>
            </a:r>
            <a:r>
              <a:rPr lang="en-US" sz="3200" b="1" dirty="0" err="1"/>
              <a:t>poder</a:t>
            </a:r>
            <a:endParaRPr lang="en-E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31BC4B-ADB4-8112-085F-B6FAA7979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8854" y="1701209"/>
            <a:ext cx="5539747" cy="469959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2000" dirty="0"/>
              <a:t>Strange </a:t>
            </a:r>
            <a:r>
              <a:rPr lang="es-ES" sz="2000" dirty="0"/>
              <a:t>nos dice que el poder no es solo relacional, también es estructural y por lo tanto: multidimensional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/>
              <a:t>Para analizar la distribución del poder es bueno centrarse en cuatro estructuras</a:t>
            </a:r>
            <a:r>
              <a:rPr lang="en-ES" sz="2000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1800" b="1" dirty="0"/>
              <a:t>Seguridad</a:t>
            </a:r>
            <a:r>
              <a:rPr lang="en-ES" sz="1800" dirty="0"/>
              <a:t>: </a:t>
            </a:r>
            <a:r>
              <a:rPr lang="es-ES" sz="1800" dirty="0"/>
              <a:t>la capacidad de ofrecer protección</a:t>
            </a:r>
            <a:endParaRPr lang="en-ES" sz="1800" b="1" dirty="0"/>
          </a:p>
          <a:p>
            <a:pPr marL="342900" indent="-342900">
              <a:buFont typeface="+mj-lt"/>
              <a:buAutoNum type="arabicPeriod"/>
            </a:pPr>
            <a:r>
              <a:rPr lang="en-ES" sz="1800" b="1" dirty="0"/>
              <a:t>Production</a:t>
            </a:r>
            <a:r>
              <a:rPr lang="en-ES" sz="1800" dirty="0"/>
              <a:t>: </a:t>
            </a:r>
            <a:r>
              <a:rPr lang="es-ES" sz="1800" dirty="0"/>
              <a:t>la capacidad de producir cosas</a:t>
            </a:r>
            <a:endParaRPr lang="en-ES" sz="1800" b="1" dirty="0"/>
          </a:p>
          <a:p>
            <a:pPr marL="342900" indent="-342900">
              <a:buFont typeface="+mj-lt"/>
              <a:buAutoNum type="arabicPeriod"/>
            </a:pPr>
            <a:r>
              <a:rPr lang="en-ES" sz="1800" b="1" dirty="0"/>
              <a:t>Finance</a:t>
            </a:r>
            <a:r>
              <a:rPr lang="en-ES" sz="1800" dirty="0"/>
              <a:t>: </a:t>
            </a:r>
            <a:r>
              <a:rPr lang="es-ES" sz="1800" dirty="0"/>
              <a:t>la capacidad de obtener crédito</a:t>
            </a:r>
            <a:endParaRPr lang="en-ES" sz="1800" b="1" dirty="0"/>
          </a:p>
          <a:p>
            <a:pPr marL="342900" indent="-342900">
              <a:buFont typeface="+mj-lt"/>
              <a:buAutoNum type="arabicPeriod"/>
            </a:pPr>
            <a:r>
              <a:rPr lang="en-ES" sz="1800" b="1" dirty="0"/>
              <a:t>Knowledge</a:t>
            </a:r>
            <a:r>
              <a:rPr lang="en-ES" sz="1800" dirty="0"/>
              <a:t>: </a:t>
            </a:r>
            <a:r>
              <a:rPr lang="es-ES" sz="1800" dirty="0"/>
              <a:t>la capacidad de controlar los canales y paradigmas para entender el mundo</a:t>
            </a:r>
            <a:endParaRPr lang="en-ES" sz="1800" b="1" dirty="0"/>
          </a:p>
        </p:txBody>
      </p:sp>
      <p:pic>
        <p:nvPicPr>
          <p:cNvPr id="2050" name="Picture 2" descr="Susan Strange saw the financial crisis coming, Your Majesty” – Nat Dyer –  Earthrise">
            <a:extLst>
              <a:ext uri="{FF2B5EF4-FFF2-40B4-BE49-F238E27FC236}">
                <a16:creationId xmlns:a16="http://schemas.microsoft.com/office/drawing/2014/main" id="{A371DB9A-027B-2DB1-F6ED-4275F7A9B0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38" y="2057400"/>
            <a:ext cx="5859462" cy="3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06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BF97-2445-959B-6F28-5284DD6EE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51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/>
              <a:t>Estamos ante un Nuevo Orden Mundial…</a:t>
            </a:r>
            <a:endParaRPr lang="en-ES" sz="3600" b="1" dirty="0"/>
          </a:p>
        </p:txBody>
      </p:sp>
      <p:pic>
        <p:nvPicPr>
          <p:cNvPr id="8194" name="Picture 2" descr="KAL's cartoon | Oct 14th 2023 Edition">
            <a:extLst>
              <a:ext uri="{FF2B5EF4-FFF2-40B4-BE49-F238E27FC236}">
                <a16:creationId xmlns:a16="http://schemas.microsoft.com/office/drawing/2014/main" id="{17311892-B647-12A8-2E27-894B3958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47" y="1165735"/>
            <a:ext cx="7749015" cy="532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260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3302B-2786-B7DC-DDBE-7FB5D10E0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91A07-7899-65F2-EE9B-B8563693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51" y="0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/>
              <a:t>Impregnado de nacionalismo…</a:t>
            </a:r>
            <a:endParaRPr lang="en-ES" sz="20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9837F2-AF69-8478-C006-372207FA3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466" y="999460"/>
            <a:ext cx="9995683" cy="56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33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BF97-2445-959B-6F28-5284DD6EE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ES" sz="3600" dirty="0"/>
              <a:t>1. </a:t>
            </a:r>
            <a:r>
              <a:rPr lang="es-ES" sz="3600" dirty="0"/>
              <a:t>Seguridad</a:t>
            </a:r>
            <a:r>
              <a:rPr lang="en-ES" sz="3600" dirty="0"/>
              <a:t>:</a:t>
            </a:r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C8D4D4F3-55E4-D010-182B-2EB4D0B7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095" y="1417638"/>
            <a:ext cx="5167312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ighest Military Spending in Europe Since Cold War: SIPRI">
            <a:extLst>
              <a:ext uri="{FF2B5EF4-FFF2-40B4-BE49-F238E27FC236}">
                <a16:creationId xmlns:a16="http://schemas.microsoft.com/office/drawing/2014/main" id="{8FD891CF-85A4-17BB-4FAC-0DAB7C075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14"/>
          <a:stretch/>
        </p:blipFill>
        <p:spPr bwMode="auto">
          <a:xfrm>
            <a:off x="293132" y="1417638"/>
            <a:ext cx="6255963" cy="4871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735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7311892-B647-12A8-2E27-894B3958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2541181" y="274186"/>
            <a:ext cx="6309628" cy="630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100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BFD2359-4B8B-1981-EFAE-48E7422CFD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2857"/>
            <a:ext cx="10560030" cy="594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776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BFD2359-4B8B-1981-EFAE-48E7422CFD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/>
        </p:blipFill>
        <p:spPr bwMode="auto">
          <a:xfrm>
            <a:off x="471672" y="422621"/>
            <a:ext cx="10689348" cy="601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851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1A0E2-E678-5D46-B9F4-CD11DD531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318" y="124866"/>
            <a:ext cx="10633364" cy="1325563"/>
          </a:xfrm>
        </p:spPr>
        <p:txBody>
          <a:bodyPr>
            <a:normAutofit/>
          </a:bodyPr>
          <a:lstStyle/>
          <a:p>
            <a:r>
              <a:rPr lang="en-ES" sz="3200" dirty="0"/>
              <a:t>2. </a:t>
            </a:r>
            <a:r>
              <a:rPr lang="es-ES" sz="3200" dirty="0"/>
              <a:t>Producción</a:t>
            </a:r>
            <a:r>
              <a:rPr lang="en-ES" sz="3200" dirty="0"/>
              <a:t>: </a:t>
            </a:r>
            <a:r>
              <a:rPr lang="es-ES" sz="3200" dirty="0"/>
              <a:t>Empresas en el </a:t>
            </a:r>
            <a:r>
              <a:rPr lang="en-ES" sz="3200" dirty="0"/>
              <a:t>Fortune Global 500 (2000-2023</a:t>
            </a:r>
            <a:r>
              <a:rPr lang="es-ES" sz="3200" dirty="0"/>
              <a:t>)</a:t>
            </a:r>
            <a:endParaRPr lang="en-E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45A88B-A56A-1C2C-2252-A5AFC6974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28" y="1158949"/>
            <a:ext cx="8618072" cy="5418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3334E2-1C0B-33F5-19DD-120A59F03A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99860" y="1450428"/>
            <a:ext cx="3146827" cy="414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E061E-E48E-1906-AED8-30F2CF19C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9517"/>
          </a:xfrm>
        </p:spPr>
        <p:txBody>
          <a:bodyPr>
            <a:normAutofit/>
          </a:bodyPr>
          <a:lstStyle/>
          <a:p>
            <a:r>
              <a:rPr lang="es-ES" sz="3300" b="1" dirty="0"/>
              <a:t>¿Qué es la economía política internacional?</a:t>
            </a:r>
            <a:endParaRPr lang="en-ES" sz="33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DE0C06A-3D17-998A-2372-143D0B0E0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451" y="1143000"/>
            <a:ext cx="7406879" cy="555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13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hina, Inc: How the Newest Industrial Superpower Challenges America and the  World : Fishman, Ted C: Amazon.es: Libros">
            <a:extLst>
              <a:ext uri="{FF2B5EF4-FFF2-40B4-BE49-F238E27FC236}">
                <a16:creationId xmlns:a16="http://schemas.microsoft.com/office/drawing/2014/main" id="{ABD9B107-5C70-8DA5-3769-13BFE6C04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779" y="539231"/>
            <a:ext cx="4006702" cy="599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6832B63-720E-437C-315F-08F55E573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519" y="196702"/>
            <a:ext cx="5541082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471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45A88B-A56A-1C2C-2252-A5AFC697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9317" y="630828"/>
            <a:ext cx="10653365" cy="559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4273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A3084-25D8-58F3-FEDF-9091A6651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D144480-D2E3-4B47-435E-491B88EC1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53" y="345558"/>
            <a:ext cx="8613636" cy="616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59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00962-B99B-899D-5355-5F76F8841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200" y="339013"/>
            <a:ext cx="4023360" cy="109638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4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Finanzas</a:t>
            </a: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8001312-57A0-5857-5C1F-5E5E1AC23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722" y="0"/>
            <a:ext cx="5878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40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475F11-A8D5-AB82-8308-FF38EF31A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Relativa hegemonía del dólar…</a:t>
            </a:r>
            <a:endParaRPr lang="en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ADAE08-E231-1406-D6C6-AA8903214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2465"/>
            <a:ext cx="12192000" cy="510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452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/dataisbeautiful - [OC] Largest banks in the world by total assets">
            <a:extLst>
              <a:ext uri="{FF2B5EF4-FFF2-40B4-BE49-F238E27FC236}">
                <a16:creationId xmlns:a16="http://schemas.microsoft.com/office/drawing/2014/main" id="{7966C820-EBBD-E35C-0518-A743CFD4F00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2125" y="127591"/>
            <a:ext cx="5134042" cy="673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7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8D39B-AC37-8FF3-50F8-C98A36E1B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dirty="0"/>
              <a:t>CIPS: El sistema de pagos interbancario chino</a:t>
            </a:r>
            <a:endParaRPr lang="en-ES" sz="32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6ABAF11-EBC2-DBFA-AE5B-09357DB4F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07" y="1384827"/>
            <a:ext cx="9200927" cy="535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04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6F7EB-6721-5691-03B7-F9597C61B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EB68284-4E3F-373C-8E07-036A119F8C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845"/>
          <a:stretch/>
        </p:blipFill>
        <p:spPr>
          <a:xfrm>
            <a:off x="984291" y="162547"/>
            <a:ext cx="9371820" cy="62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0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>
            <a:extLst>
              <a:ext uri="{FF2B5EF4-FFF2-40B4-BE49-F238E27FC236}">
                <a16:creationId xmlns:a16="http://schemas.microsoft.com/office/drawing/2014/main" id="{7C1183BA-B199-2E95-91F3-B3C6665AF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66520" y="299520"/>
            <a:ext cx="6258959" cy="62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805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4E9EF-46B4-D1D2-615B-0AC6620EB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75838"/>
          </a:xfrm>
        </p:spPr>
        <p:txBody>
          <a:bodyPr>
            <a:normAutofit/>
          </a:bodyPr>
          <a:lstStyle/>
          <a:p>
            <a:r>
              <a:rPr lang="en-ES" sz="3600" dirty="0"/>
              <a:t>4. </a:t>
            </a:r>
            <a:r>
              <a:rPr lang="es-ES" sz="3600" dirty="0"/>
              <a:t>Conocimiento</a:t>
            </a:r>
            <a:r>
              <a:rPr lang="en-ES" sz="3600" dirty="0"/>
              <a:t>:</a:t>
            </a:r>
            <a:r>
              <a:rPr lang="es-ES" sz="3600" dirty="0"/>
              <a:t> </a:t>
            </a:r>
            <a:endParaRPr lang="en-ES" sz="3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9DF585-130C-6055-AC9D-E12E4C984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684" y="921929"/>
            <a:ext cx="5761961" cy="57619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5F0518-CBFC-F8F5-6F41-180BD562A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47183"/>
            <a:ext cx="4967177" cy="579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91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08512-B327-3356-9E26-5C2234054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561D5-5599-D378-9316-2F69EC8A6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300" b="1" dirty="0"/>
              <a:t>La estructura de las “revoluciones económicas”</a:t>
            </a:r>
            <a:endParaRPr lang="en-ES" sz="33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E8206-597A-2D6E-AC1D-44FEDA199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7281"/>
            <a:ext cx="8202930" cy="4667250"/>
          </a:xfrm>
        </p:spPr>
        <p:txBody>
          <a:bodyPr>
            <a:noAutofit/>
          </a:bodyPr>
          <a:lstStyle/>
          <a:p>
            <a:r>
              <a:rPr lang="en-US" sz="2300" dirty="0"/>
              <a:t>La Economía, </a:t>
            </a:r>
            <a:r>
              <a:rPr lang="en-US" sz="2300" dirty="0" err="1"/>
              <a:t>igual</a:t>
            </a:r>
            <a:r>
              <a:rPr lang="en-US" sz="2300" dirty="0"/>
              <a:t> que la Ciencia, </a:t>
            </a:r>
            <a:r>
              <a:rPr lang="en-US" sz="2300" dirty="0" err="1"/>
              <a:t>sufre</a:t>
            </a:r>
            <a:r>
              <a:rPr lang="en-US" sz="2300" dirty="0"/>
              <a:t> </a:t>
            </a:r>
            <a:r>
              <a:rPr lang="en-US" sz="2300" b="1" dirty="0" err="1"/>
              <a:t>cambios</a:t>
            </a:r>
            <a:r>
              <a:rPr lang="en-US" sz="2300" b="1" dirty="0"/>
              <a:t> de </a:t>
            </a:r>
            <a:r>
              <a:rPr lang="en-US" sz="2300" b="1" dirty="0" err="1"/>
              <a:t>paradigma</a:t>
            </a:r>
            <a:r>
              <a:rPr lang="en-US" sz="2300" b="1" dirty="0"/>
              <a:t> </a:t>
            </a:r>
          </a:p>
          <a:p>
            <a:r>
              <a:rPr lang="en-US" sz="2300" dirty="0"/>
              <a:t>El </a:t>
            </a:r>
            <a:r>
              <a:rPr lang="en-US" sz="2300" b="1" dirty="0" err="1"/>
              <a:t>Keynesianismo</a:t>
            </a:r>
            <a:r>
              <a:rPr lang="en-US" sz="2300" dirty="0"/>
              <a:t> </a:t>
            </a:r>
            <a:r>
              <a:rPr lang="en-US" sz="2300" dirty="0" err="1"/>
              <a:t>dominó</a:t>
            </a:r>
            <a:r>
              <a:rPr lang="en-US" sz="2300" dirty="0"/>
              <a:t> </a:t>
            </a:r>
            <a:r>
              <a:rPr lang="en-US" sz="2300" dirty="0" err="1"/>
              <a:t>desde</a:t>
            </a:r>
            <a:r>
              <a:rPr lang="en-US" sz="2300" dirty="0"/>
              <a:t> </a:t>
            </a:r>
            <a:r>
              <a:rPr lang="en-US" sz="2300" dirty="0" err="1"/>
              <a:t>los</a:t>
            </a:r>
            <a:r>
              <a:rPr lang="en-US" sz="2300" dirty="0"/>
              <a:t> </a:t>
            </a:r>
            <a:r>
              <a:rPr lang="en-US" sz="2300" dirty="0" err="1"/>
              <a:t>años</a:t>
            </a:r>
            <a:r>
              <a:rPr lang="en-US" sz="2300" dirty="0"/>
              <a:t> 1930 </a:t>
            </a:r>
            <a:r>
              <a:rPr lang="en-US" sz="2300" dirty="0" err="1"/>
              <a:t>hastas</a:t>
            </a:r>
            <a:r>
              <a:rPr lang="en-US" sz="2300" dirty="0"/>
              <a:t> </a:t>
            </a:r>
            <a:r>
              <a:rPr lang="en-US" sz="2300" dirty="0" err="1"/>
              <a:t>los</a:t>
            </a:r>
            <a:r>
              <a:rPr lang="en-US" sz="2300" dirty="0"/>
              <a:t> 60</a:t>
            </a:r>
          </a:p>
          <a:p>
            <a:r>
              <a:rPr lang="en-US" sz="2300" dirty="0"/>
              <a:t>En </a:t>
            </a:r>
            <a:r>
              <a:rPr lang="en-US" sz="2300" dirty="0" err="1"/>
              <a:t>los</a:t>
            </a:r>
            <a:r>
              <a:rPr lang="en-US" sz="2300" dirty="0"/>
              <a:t> </a:t>
            </a:r>
            <a:r>
              <a:rPr lang="en-US" sz="2300" dirty="0" err="1"/>
              <a:t>años</a:t>
            </a:r>
            <a:r>
              <a:rPr lang="en-US" sz="2300" dirty="0"/>
              <a:t> 1970 y 1980 </a:t>
            </a:r>
            <a:r>
              <a:rPr lang="en-US" sz="2300" dirty="0" err="1"/>
              <a:t>surgió</a:t>
            </a:r>
            <a:r>
              <a:rPr lang="en-US" sz="2300" dirty="0"/>
              <a:t> </a:t>
            </a:r>
            <a:r>
              <a:rPr lang="en-US" sz="2300" dirty="0" err="1"/>
              <a:t>el</a:t>
            </a:r>
            <a:r>
              <a:rPr lang="en-US" sz="2300" dirty="0"/>
              <a:t> </a:t>
            </a:r>
            <a:r>
              <a:rPr lang="en-US" sz="2300" b="1" dirty="0" err="1"/>
              <a:t>pensamiento</a:t>
            </a:r>
            <a:r>
              <a:rPr lang="en-US" sz="2300" b="1" dirty="0"/>
              <a:t> </a:t>
            </a:r>
            <a:r>
              <a:rPr lang="en-US" sz="2300" b="1" dirty="0" err="1"/>
              <a:t>neoclásico</a:t>
            </a:r>
            <a:endParaRPr lang="en-US" sz="2300" dirty="0"/>
          </a:p>
          <a:p>
            <a:r>
              <a:rPr lang="en-US" sz="2300" dirty="0"/>
              <a:t>En </a:t>
            </a:r>
            <a:r>
              <a:rPr lang="en-US" sz="2300" dirty="0" err="1"/>
              <a:t>los</a:t>
            </a:r>
            <a:r>
              <a:rPr lang="en-US" sz="2300" dirty="0"/>
              <a:t> </a:t>
            </a:r>
            <a:r>
              <a:rPr lang="en-US" sz="2300" dirty="0" err="1"/>
              <a:t>años</a:t>
            </a:r>
            <a:r>
              <a:rPr lang="en-US" sz="2300" dirty="0"/>
              <a:t> 1990 y 2000 </a:t>
            </a:r>
            <a:r>
              <a:rPr lang="en-US" sz="2300" dirty="0" err="1"/>
              <a:t>tuvimos</a:t>
            </a:r>
            <a:r>
              <a:rPr lang="en-US" sz="2300" dirty="0"/>
              <a:t> la </a:t>
            </a:r>
            <a:r>
              <a:rPr lang="en-US" sz="2300" dirty="0" err="1"/>
              <a:t>época</a:t>
            </a:r>
            <a:r>
              <a:rPr lang="en-US" sz="2300" dirty="0"/>
              <a:t> de la </a:t>
            </a:r>
            <a:r>
              <a:rPr lang="en-US" sz="2300" b="1" dirty="0" err="1"/>
              <a:t>hiperglobalizació</a:t>
            </a:r>
            <a:endParaRPr lang="en-US" sz="2300" b="1" dirty="0"/>
          </a:p>
          <a:p>
            <a:r>
              <a:rPr lang="en-US" sz="2300" dirty="0"/>
              <a:t>El </a:t>
            </a:r>
            <a:r>
              <a:rPr lang="en-US" sz="2300" dirty="0" err="1"/>
              <a:t>mundo</a:t>
            </a:r>
            <a:r>
              <a:rPr lang="en-US" sz="2300" dirty="0"/>
              <a:t> </a:t>
            </a:r>
            <a:r>
              <a:rPr lang="en-US" sz="2300" dirty="0" err="1"/>
              <a:t>en</a:t>
            </a:r>
            <a:r>
              <a:rPr lang="en-US" sz="2300" dirty="0"/>
              <a:t> </a:t>
            </a:r>
            <a:r>
              <a:rPr lang="en-US" sz="2300" dirty="0" err="1"/>
              <a:t>el</a:t>
            </a:r>
            <a:r>
              <a:rPr lang="en-US" sz="2300" dirty="0"/>
              <a:t> que </a:t>
            </a:r>
            <a:r>
              <a:rPr lang="en-US" sz="2300" dirty="0" err="1"/>
              <a:t>vivimos</a:t>
            </a:r>
            <a:r>
              <a:rPr lang="en-US" sz="2300" dirty="0"/>
              <a:t> hasta la crisis </a:t>
            </a:r>
            <a:r>
              <a:rPr lang="en-US" sz="2300" dirty="0" err="1"/>
              <a:t>financiera</a:t>
            </a:r>
            <a:r>
              <a:rPr lang="en-US" sz="2300" dirty="0"/>
              <a:t> global </a:t>
            </a:r>
            <a:r>
              <a:rPr lang="en-US" sz="2300" dirty="0" err="1"/>
              <a:t>en</a:t>
            </a:r>
            <a:r>
              <a:rPr lang="en-US" sz="2300" dirty="0"/>
              <a:t> 2008, o </a:t>
            </a:r>
            <a:r>
              <a:rPr lang="en-US" sz="2300" dirty="0" err="1"/>
              <a:t>incluso</a:t>
            </a:r>
            <a:r>
              <a:rPr lang="en-US" sz="2300" dirty="0"/>
              <a:t> hasta </a:t>
            </a:r>
            <a:r>
              <a:rPr lang="en-US" sz="2300" dirty="0" err="1"/>
              <a:t>el</a:t>
            </a:r>
            <a:r>
              <a:rPr lang="en-US" sz="2300" dirty="0"/>
              <a:t> Covid </a:t>
            </a:r>
            <a:r>
              <a:rPr lang="en-US" sz="2300" dirty="0" err="1"/>
              <a:t>en</a:t>
            </a:r>
            <a:r>
              <a:rPr lang="en-US" sz="2300" dirty="0"/>
              <a:t> 2020, </a:t>
            </a:r>
            <a:r>
              <a:rPr lang="en-US" sz="2300" dirty="0" err="1"/>
              <a:t>estuvo</a:t>
            </a:r>
            <a:r>
              <a:rPr lang="en-US" sz="2300" dirty="0"/>
              <a:t> </a:t>
            </a:r>
            <a:r>
              <a:rPr lang="en-US" sz="2300" dirty="0" err="1"/>
              <a:t>marcado</a:t>
            </a:r>
            <a:r>
              <a:rPr lang="en-US" sz="2300" dirty="0"/>
              <a:t> </a:t>
            </a:r>
            <a:r>
              <a:rPr lang="en-US" sz="2300" dirty="0" err="1"/>
              <a:t>por</a:t>
            </a:r>
            <a:r>
              <a:rPr lang="en-US" sz="2300" dirty="0"/>
              <a:t> la </a:t>
            </a:r>
            <a:r>
              <a:rPr lang="en-US" sz="2300" b="1" dirty="0" err="1"/>
              <a:t>caída</a:t>
            </a:r>
            <a:r>
              <a:rPr lang="en-US" sz="2300" b="1" dirty="0"/>
              <a:t> del Muro de </a:t>
            </a:r>
            <a:r>
              <a:rPr lang="en-US" sz="2300" b="1" dirty="0" err="1"/>
              <a:t>Berlín</a:t>
            </a:r>
            <a:r>
              <a:rPr lang="en-US" sz="2300" dirty="0"/>
              <a:t>.</a:t>
            </a:r>
          </a:p>
          <a:p>
            <a:r>
              <a:rPr lang="en-US" sz="2300" dirty="0"/>
              <a:t>Una </a:t>
            </a:r>
            <a:r>
              <a:rPr lang="en-US" sz="2300" dirty="0" err="1"/>
              <a:t>economía</a:t>
            </a:r>
            <a:r>
              <a:rPr lang="en-US" sz="2300" dirty="0"/>
              <a:t> global </a:t>
            </a:r>
            <a:r>
              <a:rPr lang="en-US" sz="2300" dirty="0" err="1"/>
              <a:t>cada</a:t>
            </a:r>
            <a:r>
              <a:rPr lang="en-US" sz="2300" dirty="0"/>
              <a:t> </a:t>
            </a:r>
            <a:r>
              <a:rPr lang="en-US" sz="2300" dirty="0" err="1"/>
              <a:t>vez</a:t>
            </a:r>
            <a:r>
              <a:rPr lang="en-US" sz="2300" dirty="0"/>
              <a:t> </a:t>
            </a:r>
            <a:r>
              <a:rPr lang="en-US" sz="2300" dirty="0" err="1"/>
              <a:t>más</a:t>
            </a:r>
            <a:r>
              <a:rPr lang="en-US" sz="2300" dirty="0"/>
              <a:t> </a:t>
            </a:r>
            <a:r>
              <a:rPr lang="en-US" sz="2300" dirty="0" err="1"/>
              <a:t>comprimida</a:t>
            </a:r>
            <a:r>
              <a:rPr lang="en-US" sz="2300" dirty="0"/>
              <a:t> </a:t>
            </a:r>
            <a:r>
              <a:rPr lang="en-US" sz="2300" dirty="0" err="1"/>
              <a:t>en</a:t>
            </a:r>
            <a:r>
              <a:rPr lang="en-US" sz="2300" dirty="0"/>
              <a:t> </a:t>
            </a:r>
            <a:r>
              <a:rPr lang="en-US" sz="2300" dirty="0" err="1"/>
              <a:t>espacio</a:t>
            </a:r>
            <a:r>
              <a:rPr lang="en-US" sz="2300" dirty="0"/>
              <a:t> y </a:t>
            </a:r>
            <a:r>
              <a:rPr lang="en-US" sz="2300" dirty="0" err="1"/>
              <a:t>tiempo</a:t>
            </a:r>
            <a:r>
              <a:rPr lang="en-US" sz="2300" dirty="0"/>
              <a:t> y </a:t>
            </a:r>
            <a:r>
              <a:rPr lang="en-US" sz="2300" dirty="0" err="1"/>
              <a:t>donde</a:t>
            </a:r>
            <a:r>
              <a:rPr lang="en-US" sz="2300" dirty="0"/>
              <a:t> </a:t>
            </a:r>
            <a:r>
              <a:rPr lang="en-US" sz="2300" dirty="0" err="1"/>
              <a:t>el</a:t>
            </a:r>
            <a:r>
              <a:rPr lang="en-US" sz="2300" dirty="0"/>
              <a:t> </a:t>
            </a:r>
            <a:r>
              <a:rPr lang="en-US" sz="2300" dirty="0" err="1"/>
              <a:t>estado</a:t>
            </a:r>
            <a:r>
              <a:rPr lang="en-US" sz="2300" dirty="0"/>
              <a:t> </a:t>
            </a:r>
            <a:r>
              <a:rPr lang="en-US" sz="2300" dirty="0" err="1"/>
              <a:t>tenía</a:t>
            </a:r>
            <a:r>
              <a:rPr lang="en-US" sz="2300" dirty="0"/>
              <a:t> </a:t>
            </a:r>
            <a:r>
              <a:rPr lang="en-US" sz="2300" dirty="0" err="1"/>
              <a:t>una</a:t>
            </a:r>
            <a:r>
              <a:rPr lang="en-US" sz="2300" dirty="0"/>
              <a:t> </a:t>
            </a:r>
            <a:r>
              <a:rPr lang="en-US" sz="2300" dirty="0" err="1"/>
              <a:t>función</a:t>
            </a:r>
            <a:r>
              <a:rPr lang="en-US" sz="2300" dirty="0"/>
              <a:t> </a:t>
            </a:r>
            <a:r>
              <a:rPr lang="en-US" sz="2300" dirty="0" err="1"/>
              <a:t>limitada</a:t>
            </a:r>
            <a:r>
              <a:rPr lang="en-US" sz="2300" dirty="0"/>
              <a:t> a la </a:t>
            </a:r>
            <a:r>
              <a:rPr lang="en-US" sz="2300" b="1" dirty="0" err="1"/>
              <a:t>estabilización</a:t>
            </a:r>
            <a:r>
              <a:rPr lang="en-US" sz="2300" b="1" dirty="0"/>
              <a:t> de </a:t>
            </a:r>
            <a:r>
              <a:rPr lang="en-US" sz="2300" b="1" dirty="0" err="1"/>
              <a:t>los</a:t>
            </a:r>
            <a:r>
              <a:rPr lang="en-US" sz="2300" b="1" dirty="0"/>
              <a:t> </a:t>
            </a:r>
            <a:r>
              <a:rPr lang="en-US" sz="2300" b="1" dirty="0" err="1"/>
              <a:t>ciclos</a:t>
            </a:r>
            <a:r>
              <a:rPr lang="en-US" sz="2300" b="1" dirty="0"/>
              <a:t> </a:t>
            </a:r>
            <a:r>
              <a:rPr lang="en-US" sz="2300" b="1" dirty="0" err="1"/>
              <a:t>económicos</a:t>
            </a:r>
            <a:endParaRPr lang="en-US" sz="2300" b="1" dirty="0"/>
          </a:p>
        </p:txBody>
      </p:sp>
      <p:pic>
        <p:nvPicPr>
          <p:cNvPr id="1026" name="Picture 2" descr="FCE - Detalle">
            <a:extLst>
              <a:ext uri="{FF2B5EF4-FFF2-40B4-BE49-F238E27FC236}">
                <a16:creationId xmlns:a16="http://schemas.microsoft.com/office/drawing/2014/main" id="{52070BA5-32C9-1412-9837-7B87E8FA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80" y="1996440"/>
            <a:ext cx="26416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672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2F77677-B30F-22B1-49DC-802CAE4DB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74" y="510363"/>
            <a:ext cx="10280925" cy="59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538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A5F7C0-ACA4-4DB8-7477-3CFAF2D23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298130" y="723014"/>
            <a:ext cx="5265702" cy="5769861"/>
          </a:xfrm>
          <a:prstGeom prst="rect">
            <a:avLst/>
          </a:prstGeom>
        </p:spPr>
      </p:pic>
      <p:pic>
        <p:nvPicPr>
          <p:cNvPr id="14338" name="Picture 2" descr="Which Company Uses the Most of Your Data? - CAPrice">
            <a:extLst>
              <a:ext uri="{FF2B5EF4-FFF2-40B4-BE49-F238E27FC236}">
                <a16:creationId xmlns:a16="http://schemas.microsoft.com/office/drawing/2014/main" id="{28641790-69CB-5648-57B8-FC9BD28D6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18"/>
          <a:stretch/>
        </p:blipFill>
        <p:spPr bwMode="auto">
          <a:xfrm>
            <a:off x="5676816" y="723013"/>
            <a:ext cx="6360851" cy="576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630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5B03-5152-AC46-B221-37123A5B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774" y="450111"/>
            <a:ext cx="5310116" cy="1027815"/>
          </a:xfrm>
        </p:spPr>
        <p:txBody>
          <a:bodyPr>
            <a:normAutofit/>
          </a:bodyPr>
          <a:lstStyle/>
          <a:p>
            <a:r>
              <a:rPr lang="es-ES" dirty="0"/>
              <a:t>4. Conocimiento</a:t>
            </a:r>
            <a:endParaRPr lang="en-E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54D084-7B11-28EE-1D1B-F3A8225AB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237"/>
          <a:stretch/>
        </p:blipFill>
        <p:spPr>
          <a:xfrm>
            <a:off x="540717" y="0"/>
            <a:ext cx="3572453" cy="681543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C2CD1B3-9613-710F-8E1E-32C36E3E4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1903" y="2194102"/>
            <a:ext cx="6195613" cy="3908585"/>
          </a:xfrm>
        </p:spPr>
        <p:txBody>
          <a:bodyPr>
            <a:normAutofit/>
          </a:bodyPr>
          <a:lstStyle/>
          <a:p>
            <a:r>
              <a:rPr lang="es-ES_tradnl" sz="2400" dirty="0"/>
              <a:t>La mayoría de las empresas más innovadoras siguen estando en EEUU</a:t>
            </a:r>
          </a:p>
          <a:p>
            <a:r>
              <a:rPr lang="es-ES_tradnl" sz="2400" dirty="0"/>
              <a:t>Pero China se está acercando… y a veces superando a Europa</a:t>
            </a:r>
          </a:p>
          <a:p>
            <a:r>
              <a:rPr lang="es-ES_tradnl" sz="2400" dirty="0"/>
              <a:t>De las 50 empresas más innovadoras:</a:t>
            </a:r>
          </a:p>
          <a:p>
            <a:pPr lvl="1"/>
            <a:r>
              <a:rPr lang="es-ES_tradnl" sz="2000" dirty="0"/>
              <a:t>25 están en EEUU</a:t>
            </a:r>
          </a:p>
          <a:p>
            <a:pPr lvl="1"/>
            <a:r>
              <a:rPr lang="es-ES_tradnl" sz="2000" dirty="0"/>
              <a:t>8 en China</a:t>
            </a:r>
          </a:p>
          <a:p>
            <a:pPr lvl="1"/>
            <a:r>
              <a:rPr lang="es-ES_tradnl" sz="2000" dirty="0"/>
              <a:t>11 are en Europa (pero solo 6 en la UE, y solo una es una compañía tecnológica)</a:t>
            </a:r>
          </a:p>
        </p:txBody>
      </p:sp>
    </p:spTree>
    <p:extLst>
      <p:ext uri="{BB962C8B-B14F-4D97-AF65-F5344CB8AC3E}">
        <p14:creationId xmlns:p14="http://schemas.microsoft.com/office/powerpoint/2010/main" val="516272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E51398F-668B-64A9-4B2E-FF690F9E9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82" y="537830"/>
            <a:ext cx="7872608" cy="604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458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1">
            <a:extLst>
              <a:ext uri="{FF2B5EF4-FFF2-40B4-BE49-F238E27FC236}">
                <a16:creationId xmlns:a16="http://schemas.microsoft.com/office/drawing/2014/main" id="{122A6312-72FD-3BD6-39C2-5730A1778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17" y="251154"/>
            <a:ext cx="11299008" cy="63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324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993E9-4453-0C14-BDA0-D9396A163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A0EFEDE-7B93-4D74-4921-71824D753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37" y="648586"/>
            <a:ext cx="10618226" cy="59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09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E7403-A30E-0EA5-198C-0D058BA1F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35F078-D4C5-C918-0E8C-D578850DF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448" y="360629"/>
            <a:ext cx="9189104" cy="6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206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82D9D-630B-4293-615B-DB772867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437" y="457201"/>
            <a:ext cx="11079126" cy="648586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¿Federalismo o Nacionalismo?</a:t>
            </a:r>
            <a:endParaRPr lang="en-ES" b="1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3139568-B4C2-F959-FC47-75C6A9F656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FAFF12A-4DF0-9614-515C-693906B9D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92" y="1354491"/>
            <a:ext cx="10521108" cy="529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34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7C4D2-D7D8-D90A-B4FB-34316EF42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08758" cy="1325563"/>
          </a:xfrm>
        </p:spPr>
        <p:txBody>
          <a:bodyPr/>
          <a:lstStyle/>
          <a:p>
            <a:r>
              <a:rPr lang="es-ES" b="1" dirty="0"/>
              <a:t>Las vulnerabilidades de la Unión Europea</a:t>
            </a:r>
            <a:endParaRPr lang="en-ES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17A148-0CE5-AACF-11F7-317C490846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371124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57620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2B1DF-6F15-1209-0042-26B5131A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776" y="255180"/>
            <a:ext cx="5017401" cy="652517"/>
          </a:xfrm>
        </p:spPr>
        <p:txBody>
          <a:bodyPr/>
          <a:lstStyle/>
          <a:p>
            <a:r>
              <a:rPr lang="es-ES" b="1" dirty="0"/>
              <a:t>¿Super Mario al rescate?</a:t>
            </a:r>
            <a:endParaRPr lang="en-ES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C8F6995-35B5-6666-7D30-FE4EEEA0F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638" y="1109716"/>
            <a:ext cx="8004408" cy="533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10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FF007-E1AF-6446-367D-29A1573B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1" y="628049"/>
            <a:ext cx="10515600" cy="722397"/>
          </a:xfrm>
        </p:spPr>
        <p:txBody>
          <a:bodyPr>
            <a:normAutofit/>
          </a:bodyPr>
          <a:lstStyle/>
          <a:p>
            <a:r>
              <a:rPr lang="es-ES" b="1" dirty="0"/>
              <a:t>La era de la“</a:t>
            </a:r>
            <a:r>
              <a:rPr lang="en-ES" b="1" dirty="0"/>
              <a:t>hiperglobali</a:t>
            </a:r>
            <a:r>
              <a:rPr lang="es-ES" b="1" dirty="0" err="1"/>
              <a:t>sation</a:t>
            </a:r>
            <a:r>
              <a:rPr lang="es-ES" b="1" dirty="0"/>
              <a:t>”</a:t>
            </a:r>
            <a:endParaRPr lang="en-ES" b="1" dirty="0"/>
          </a:p>
        </p:txBody>
      </p:sp>
      <p:pic>
        <p:nvPicPr>
          <p:cNvPr id="2056" name="Picture 8" descr="Line chart of trade relative to global GDP showing flattening out">
            <a:extLst>
              <a:ext uri="{FF2B5EF4-FFF2-40B4-BE49-F238E27FC236}">
                <a16:creationId xmlns:a16="http://schemas.microsoft.com/office/drawing/2014/main" id="{CEF2A115-1DFE-CA3F-E1FD-D7D50B076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0" y="1711842"/>
            <a:ext cx="6014010" cy="429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lumn chart of Global gross financial flows showing Falling back">
            <a:extLst>
              <a:ext uri="{FF2B5EF4-FFF2-40B4-BE49-F238E27FC236}">
                <a16:creationId xmlns:a16="http://schemas.microsoft.com/office/drawing/2014/main" id="{893975EF-B85F-E153-76BF-FB1DBB005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820" y="1562368"/>
            <a:ext cx="6252180" cy="446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8426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2B1DF-6F15-1209-0042-26B5131A0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7776" y="165964"/>
            <a:ext cx="5017401" cy="741734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El Sur Plural también cuenta…</a:t>
            </a:r>
            <a:endParaRPr lang="en-ES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44C9C3-997B-E1D6-510C-B7335BBD0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932" y="1026603"/>
            <a:ext cx="8222135" cy="5815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921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6AB1F-1875-3681-9F5C-AB38527DD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25587829-ADFD-D7B4-3BB1-6F43B9739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530" y="340242"/>
            <a:ext cx="6326372" cy="632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302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01040-F50D-0A73-6544-1B7FB9D8C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DA1E1E8-F36F-0D8A-D439-2A93AC6C4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166" y="668477"/>
            <a:ext cx="8208335" cy="58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71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0997A-5F59-4B21-2495-E089A2C65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12FAB10-7B82-2405-3B60-020A9EFC1B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286" y="133111"/>
            <a:ext cx="5702574" cy="659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01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2750A-7FAE-D4BF-05F4-B7485CAF3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3F092F1-9816-55EA-D764-E7F02E343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874" y="85060"/>
            <a:ext cx="5311865" cy="337015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385D6EF-F9F1-42CC-4122-E79C756C8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842" y="202019"/>
            <a:ext cx="4659097" cy="450730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EE24462-6093-8C44-2252-5AC8878A7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664" y="2371060"/>
            <a:ext cx="5380019" cy="428492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AAF5B61-325E-F289-15C9-544E4664E2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326" y="2371060"/>
            <a:ext cx="5402594" cy="437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89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78EEC-4B3C-B24B-483F-E5C0FBA26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77C367C-8D8A-9078-8BBD-0CB239C7D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106" y="260497"/>
            <a:ext cx="10027788" cy="63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7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B9B3D60-72F2-77AD-0911-5418A2475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97" y="2798872"/>
            <a:ext cx="2562447" cy="12313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8380D5-495E-EB1B-5319-B63C0BE4F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0458" y="2853989"/>
            <a:ext cx="2778309" cy="11210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12B5808-AFDF-8BC5-2B2F-E9A6129F34F6}"/>
              </a:ext>
            </a:extLst>
          </p:cNvPr>
          <p:cNvSpPr txBox="1"/>
          <p:nvPr/>
        </p:nvSpPr>
        <p:spPr>
          <a:xfrm>
            <a:off x="4457700" y="4274727"/>
            <a:ext cx="3276600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s-ES" dirty="0">
                <a:solidFill>
                  <a:schemeClr val="accent6">
                    <a:lumMod val="75000"/>
                  </a:schemeClr>
                </a:solidFill>
                <a:sym typeface="Calibri"/>
              </a:rPr>
              <a:t>Miguel Otero Iglesias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spc="0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@miotei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A21904C-300C-BCD7-19E2-A02548146045}"/>
              </a:ext>
            </a:extLst>
          </p:cNvPr>
          <p:cNvSpPr txBox="1"/>
          <p:nvPr/>
        </p:nvSpPr>
        <p:spPr>
          <a:xfrm>
            <a:off x="4878572" y="2213943"/>
            <a:ext cx="243485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800" b="0" i="0" u="none" strike="noStrike" cap="none" spc="0" normalizeH="0" baseline="0" dirty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Gracias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351D-DF3E-11B2-8BCF-B0E4AD74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3191"/>
          </a:xfrm>
        </p:spPr>
        <p:txBody>
          <a:bodyPr/>
          <a:lstStyle/>
          <a:p>
            <a:r>
              <a:rPr lang="es-ES" b="1" dirty="0"/>
              <a:t>La UE era, y es, el paradigma de ese mundo</a:t>
            </a:r>
            <a:endParaRPr lang="en-ES" b="1" dirty="0"/>
          </a:p>
        </p:txBody>
      </p:sp>
      <p:pic>
        <p:nvPicPr>
          <p:cNvPr id="1026" name="Picture 2" descr="Europe is 50 Years Old | Globecartoon - Political Cartoons - Patrick  Chappatte">
            <a:extLst>
              <a:ext uri="{FF2B5EF4-FFF2-40B4-BE49-F238E27FC236}">
                <a16:creationId xmlns:a16="http://schemas.microsoft.com/office/drawing/2014/main" id="{25AB593F-2959-4CF5-BBB6-035CA4B467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878" y="1240269"/>
            <a:ext cx="7818534" cy="525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7370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82D9D-630B-4293-615B-DB772867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87325"/>
            <a:ext cx="3932237" cy="1600200"/>
          </a:xfrm>
        </p:spPr>
        <p:txBody>
          <a:bodyPr/>
          <a:lstStyle/>
          <a:p>
            <a:r>
              <a:rPr lang="es-ES" b="1" dirty="0"/>
              <a:t>Pero la economía mundial ha cambiado mucho…</a:t>
            </a:r>
            <a:endParaRPr lang="en-ES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A0F4A-462E-27FB-99DF-01B83DB23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87525"/>
            <a:ext cx="4402062" cy="4687703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 </a:t>
            </a:r>
            <a:r>
              <a:rPr lang="en-US" sz="2000" dirty="0" err="1"/>
              <a:t>paradigma</a:t>
            </a:r>
            <a:r>
              <a:rPr lang="en-US" sz="2000" dirty="0"/>
              <a:t> liberal ha </a:t>
            </a:r>
            <a:r>
              <a:rPr lang="en-US" sz="2000" dirty="0" err="1"/>
              <a:t>sufrido</a:t>
            </a:r>
            <a:r>
              <a:rPr lang="en-US" sz="2000" dirty="0"/>
              <a:t> </a:t>
            </a:r>
            <a:r>
              <a:rPr lang="en-US" sz="2000" dirty="0" err="1"/>
              <a:t>enormes</a:t>
            </a:r>
            <a:r>
              <a:rPr lang="en-US" sz="2000" dirty="0"/>
              <a:t> golpes: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 Guerra de </a:t>
            </a:r>
            <a:r>
              <a:rPr lang="en-US" sz="2000" dirty="0" err="1"/>
              <a:t>Irak</a:t>
            </a:r>
            <a:r>
              <a:rPr lang="en-US" sz="2000" dirty="0"/>
              <a:t> (2003)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 crisis </a:t>
            </a:r>
            <a:r>
              <a:rPr lang="en-US" sz="2000" dirty="0" err="1"/>
              <a:t>financiera</a:t>
            </a:r>
            <a:r>
              <a:rPr lang="en-US" sz="2000" dirty="0"/>
              <a:t> (2008)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 Crisis del Euro (2012)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Brexit y Trump I (2016-7)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 Pandemia del Covid (2020)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 Guerra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Ucrania</a:t>
            </a:r>
            <a:r>
              <a:rPr lang="en-US" sz="2000" dirty="0"/>
              <a:t> (2022)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 </a:t>
            </a:r>
            <a:r>
              <a:rPr lang="en-US" sz="2000" dirty="0" err="1"/>
              <a:t>rivalidad</a:t>
            </a:r>
            <a:r>
              <a:rPr lang="en-US" sz="2000" dirty="0"/>
              <a:t> entre EEU y China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El auge de </a:t>
            </a:r>
            <a:r>
              <a:rPr lang="en-US" sz="2000" dirty="0" err="1"/>
              <a:t>los</a:t>
            </a:r>
            <a:r>
              <a:rPr lang="en-US" sz="2000" dirty="0"/>
              <a:t> BRICS+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Cambio </a:t>
            </a:r>
            <a:r>
              <a:rPr lang="en-US" sz="2000" dirty="0" err="1"/>
              <a:t>climático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Trump II (2025-)</a:t>
            </a:r>
            <a:endParaRPr lang="en-ES" sz="2000" dirty="0"/>
          </a:p>
        </p:txBody>
      </p:sp>
      <p:pic>
        <p:nvPicPr>
          <p:cNvPr id="2050" name="Picture 2" descr="The new economic order | May 11th 2024 | The Economist">
            <a:extLst>
              <a:ext uri="{FF2B5EF4-FFF2-40B4-BE49-F238E27FC236}">
                <a16:creationId xmlns:a16="http://schemas.microsoft.com/office/drawing/2014/main" id="{5184597C-5820-FFAE-3F4C-D8F89B66D7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987425"/>
            <a:ext cx="4873625" cy="487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0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582D9D-630B-4293-615B-DB772867A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273" y="-425"/>
            <a:ext cx="6251110" cy="1783080"/>
          </a:xfrm>
        </p:spPr>
        <p:txBody>
          <a:bodyPr anchor="b">
            <a:normAutofit/>
          </a:bodyPr>
          <a:lstStyle/>
          <a:p>
            <a:r>
              <a:rPr lang="es-ES" sz="5000" b="1" dirty="0"/>
              <a:t>Las nuevas ideas traen nuevas políticas</a:t>
            </a:r>
            <a:endParaRPr lang="en-ES" sz="5000" b="1" dirty="0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AA1341D5-F098-40A7-334A-34AE9EE3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3564" r="13564"/>
          <a:stretch/>
        </p:blipFill>
        <p:spPr bwMode="auto">
          <a:xfrm>
            <a:off x="0" y="10"/>
            <a:ext cx="4657345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5F36D4-FCF2-F500-5EB0-3CBB81A6D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272" y="1782655"/>
            <a:ext cx="6483113" cy="4657486"/>
          </a:xfrm>
        </p:spPr>
        <p:txBody>
          <a:bodyPr>
            <a:normAutofit lnSpcReduction="10000"/>
          </a:bodyPr>
          <a:lstStyle/>
          <a:p>
            <a:r>
              <a:rPr lang="en-US" sz="2000" b="1" dirty="0" err="1"/>
              <a:t>Aparece</a:t>
            </a:r>
            <a:r>
              <a:rPr lang="en-US" sz="2000" b="1" dirty="0"/>
              <a:t> </a:t>
            </a:r>
            <a:r>
              <a:rPr lang="en-US" sz="2000" b="1" dirty="0" err="1"/>
              <a:t>el</a:t>
            </a:r>
            <a:r>
              <a:rPr lang="en-US" sz="2000" b="1" dirty="0"/>
              <a:t> neo-</a:t>
            </a:r>
            <a:r>
              <a:rPr lang="en-US" sz="2000" b="1" dirty="0" err="1"/>
              <a:t>mercantilismo</a:t>
            </a:r>
            <a:endParaRPr lang="en-US" sz="2000" b="1" dirty="0"/>
          </a:p>
          <a:p>
            <a:endParaRPr lang="en-US" sz="1600" dirty="0"/>
          </a:p>
          <a:p>
            <a:r>
              <a:rPr lang="en-US" sz="2000" dirty="0"/>
              <a:t>Las </a:t>
            </a:r>
            <a:r>
              <a:rPr lang="en-US" sz="2000" dirty="0" err="1"/>
              <a:t>nuevas</a:t>
            </a:r>
            <a:r>
              <a:rPr lang="en-US" sz="2000" dirty="0"/>
              <a:t> </a:t>
            </a:r>
            <a:r>
              <a:rPr lang="en-US" sz="2000" dirty="0" err="1"/>
              <a:t>políticas</a:t>
            </a:r>
            <a:r>
              <a:rPr lang="en-US" sz="2000" dirty="0"/>
              <a:t> se </a:t>
            </a:r>
            <a:r>
              <a:rPr lang="en-US" sz="2000" dirty="0" err="1"/>
              <a:t>centran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ganar</a:t>
            </a:r>
            <a:r>
              <a:rPr lang="en-US" sz="2000" dirty="0"/>
              <a:t> mercados, ser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resilientes</a:t>
            </a:r>
            <a:r>
              <a:rPr lang="en-US" sz="2000" dirty="0"/>
              <a:t>, </a:t>
            </a:r>
            <a:r>
              <a:rPr lang="en-US" sz="2000" dirty="0" err="1"/>
              <a:t>estratégicamente</a:t>
            </a:r>
            <a:r>
              <a:rPr lang="en-US" sz="2000" dirty="0"/>
              <a:t> indispensables y </a:t>
            </a:r>
            <a:r>
              <a:rPr lang="en-US" sz="2000" dirty="0" err="1"/>
              <a:t>más</a:t>
            </a:r>
            <a:r>
              <a:rPr lang="en-US" sz="2000" dirty="0"/>
              <a:t> </a:t>
            </a:r>
            <a:r>
              <a:rPr lang="en-US" sz="2000" dirty="0" err="1"/>
              <a:t>autónomos</a:t>
            </a:r>
            <a:r>
              <a:rPr lang="en-US" sz="2000" dirty="0"/>
              <a:t>:</a:t>
            </a:r>
          </a:p>
          <a:p>
            <a:r>
              <a:rPr lang="en-US" sz="2000" dirty="0"/>
              <a:t>EEUU: Inflation Reduction Act</a:t>
            </a:r>
          </a:p>
          <a:p>
            <a:r>
              <a:rPr lang="en-US" sz="2000" dirty="0"/>
              <a:t>China: Doble </a:t>
            </a:r>
            <a:r>
              <a:rPr lang="en-US" sz="2000" dirty="0" err="1"/>
              <a:t>Circulación</a:t>
            </a:r>
            <a:r>
              <a:rPr lang="en-US" sz="2000" dirty="0"/>
              <a:t>, Made in China 2025</a:t>
            </a:r>
          </a:p>
          <a:p>
            <a:r>
              <a:rPr lang="en-US" sz="2000" dirty="0"/>
              <a:t>EU: </a:t>
            </a:r>
            <a:r>
              <a:rPr lang="en-US" sz="2000" dirty="0" err="1"/>
              <a:t>Autonomía</a:t>
            </a:r>
            <a:r>
              <a:rPr lang="en-US" sz="2000" dirty="0"/>
              <a:t> </a:t>
            </a:r>
            <a:r>
              <a:rPr lang="en-US" sz="2000" dirty="0" err="1"/>
              <a:t>Estatégica</a:t>
            </a:r>
            <a:r>
              <a:rPr lang="en-US" sz="2000" dirty="0"/>
              <a:t> </a:t>
            </a:r>
            <a:r>
              <a:rPr lang="en-US" sz="2000" dirty="0" err="1"/>
              <a:t>Abierta</a:t>
            </a:r>
            <a:r>
              <a:rPr lang="en-US" sz="2000" dirty="0"/>
              <a:t>, </a:t>
            </a:r>
            <a:r>
              <a:rPr lang="en-US" sz="2000" dirty="0" err="1"/>
              <a:t>Seguridad</a:t>
            </a:r>
            <a:r>
              <a:rPr lang="en-US" sz="2000" dirty="0"/>
              <a:t> </a:t>
            </a:r>
            <a:r>
              <a:rPr lang="en-US" sz="2000" dirty="0" err="1"/>
              <a:t>Económica</a:t>
            </a:r>
            <a:endParaRPr lang="en-US" sz="2000" dirty="0"/>
          </a:p>
          <a:p>
            <a:r>
              <a:rPr lang="en-US" sz="2000" b="1" dirty="0"/>
              <a:t>Del “just in time” al “just in case”</a:t>
            </a:r>
          </a:p>
          <a:p>
            <a:r>
              <a:rPr lang="en-US" sz="2000" dirty="0"/>
              <a:t>La UE </a:t>
            </a:r>
            <a:r>
              <a:rPr lang="en-US" sz="2000" dirty="0" err="1"/>
              <a:t>tiene</a:t>
            </a:r>
            <a:r>
              <a:rPr lang="en-US" sz="2000" dirty="0"/>
              <a:t> que </a:t>
            </a:r>
            <a:r>
              <a:rPr lang="en-US" sz="2000" dirty="0" err="1"/>
              <a:t>adaptarse</a:t>
            </a:r>
            <a:r>
              <a:rPr lang="en-US" sz="2000" dirty="0"/>
              <a:t> a </a:t>
            </a:r>
            <a:r>
              <a:rPr lang="en-US" sz="2000" dirty="0" err="1"/>
              <a:t>los</a:t>
            </a:r>
            <a:r>
              <a:rPr lang="en-US" sz="2000" dirty="0"/>
              <a:t> </a:t>
            </a:r>
            <a:r>
              <a:rPr lang="en-US" sz="2000" dirty="0" err="1"/>
              <a:t>nuevos</a:t>
            </a:r>
            <a:r>
              <a:rPr lang="en-US" sz="2000" dirty="0"/>
              <a:t> </a:t>
            </a:r>
            <a:r>
              <a:rPr lang="en-US" sz="2000" dirty="0" err="1"/>
              <a:t>tiempos</a:t>
            </a:r>
            <a:r>
              <a:rPr lang="en-US" sz="2000" dirty="0"/>
              <a:t> y </a:t>
            </a:r>
            <a:r>
              <a:rPr lang="en-US" sz="2000" dirty="0" err="1"/>
              <a:t>rápido</a:t>
            </a:r>
            <a:endParaRPr lang="en-US" sz="2000" dirty="0"/>
          </a:p>
          <a:p>
            <a:r>
              <a:rPr lang="en-US" sz="2000" dirty="0"/>
              <a:t>En un context de </a:t>
            </a:r>
            <a:r>
              <a:rPr lang="en-US" sz="2000" dirty="0" err="1"/>
              <a:t>rivalidad</a:t>
            </a:r>
            <a:r>
              <a:rPr lang="en-US" sz="2000" dirty="0"/>
              <a:t> entre </a:t>
            </a:r>
            <a:r>
              <a:rPr lang="en-US" sz="2000" dirty="0" err="1"/>
              <a:t>potencias</a:t>
            </a:r>
            <a:r>
              <a:rPr lang="en-US" sz="2000" dirty="0"/>
              <a:t>, </a:t>
            </a:r>
            <a:r>
              <a:rPr lang="en-US" sz="2000" dirty="0" err="1"/>
              <a:t>transición</a:t>
            </a:r>
            <a:r>
              <a:rPr lang="en-US" sz="2000" dirty="0"/>
              <a:t> </a:t>
            </a:r>
            <a:r>
              <a:rPr lang="en-US" sz="2000" dirty="0" err="1"/>
              <a:t>energética</a:t>
            </a:r>
            <a:r>
              <a:rPr lang="en-US" sz="2000" dirty="0"/>
              <a:t> y </a:t>
            </a:r>
            <a:r>
              <a:rPr lang="en-US" sz="2000" dirty="0" err="1"/>
              <a:t>revolución</a:t>
            </a:r>
            <a:r>
              <a:rPr lang="en-US" sz="2000" dirty="0"/>
              <a:t> digital</a:t>
            </a:r>
            <a:endParaRPr lang="en-ES" sz="2000" dirty="0"/>
          </a:p>
        </p:txBody>
      </p:sp>
    </p:spTree>
    <p:extLst>
      <p:ext uri="{BB962C8B-B14F-4D97-AF65-F5344CB8AC3E}">
        <p14:creationId xmlns:p14="http://schemas.microsoft.com/office/powerpoint/2010/main" val="2967410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4A1C7F1-DE4B-597D-14C0-8F4AE9FE1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24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36274D3-AA2E-76D9-3683-645EA4877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96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1_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1_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898</TotalTime>
  <Words>1003</Words>
  <Application>Microsoft Office PowerPoint</Application>
  <PresentationFormat>Widescreen</PresentationFormat>
  <Paragraphs>154</Paragraphs>
  <Slides>46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Office Theme</vt:lpstr>
      <vt:lpstr>1_Tema de Office</vt:lpstr>
      <vt:lpstr>PowerPoint Presentation</vt:lpstr>
      <vt:lpstr>¿Qué es la economía política internacional?</vt:lpstr>
      <vt:lpstr>La estructura de las “revoluciones económicas”</vt:lpstr>
      <vt:lpstr>La era de la“hiperglobalisation”</vt:lpstr>
      <vt:lpstr>La UE era, y es, el paradigma de ese mundo</vt:lpstr>
      <vt:lpstr>Pero la economía mundial ha cambiado mucho…</vt:lpstr>
      <vt:lpstr>Las nuevas ideas traen nuevas políticas</vt:lpstr>
      <vt:lpstr>PowerPoint Presentation</vt:lpstr>
      <vt:lpstr>PowerPoint Presentation</vt:lpstr>
      <vt:lpstr>Los BRICS y el “eterno declive” del dólar</vt:lpstr>
      <vt:lpstr>El poder de equilibrio de la UE</vt:lpstr>
      <vt:lpstr>Susan Strange y las cuatro estructuras del poder</vt:lpstr>
      <vt:lpstr>Estamos ante un Nuevo Orden Mundial…</vt:lpstr>
      <vt:lpstr>Impregnado de nacionalismo…</vt:lpstr>
      <vt:lpstr>1. Seguridad:</vt:lpstr>
      <vt:lpstr>PowerPoint Presentation</vt:lpstr>
      <vt:lpstr>PowerPoint Presentation</vt:lpstr>
      <vt:lpstr>PowerPoint Presentation</vt:lpstr>
      <vt:lpstr>2. Producción: Empresas en el Fortune Global 500 (2000-2023)</vt:lpstr>
      <vt:lpstr>PowerPoint Presentation</vt:lpstr>
      <vt:lpstr>PowerPoint Presentation</vt:lpstr>
      <vt:lpstr>PowerPoint Presentation</vt:lpstr>
      <vt:lpstr>3. Finanzas:</vt:lpstr>
      <vt:lpstr>Relativa hegemonía del dólar…</vt:lpstr>
      <vt:lpstr>PowerPoint Presentation</vt:lpstr>
      <vt:lpstr>CIPS: El sistema de pagos interbancario chino</vt:lpstr>
      <vt:lpstr>PowerPoint Presentation</vt:lpstr>
      <vt:lpstr>PowerPoint Presentation</vt:lpstr>
      <vt:lpstr>4. Conocimiento: </vt:lpstr>
      <vt:lpstr>PowerPoint Presentation</vt:lpstr>
      <vt:lpstr>PowerPoint Presentation</vt:lpstr>
      <vt:lpstr>4. Conocimiento</vt:lpstr>
      <vt:lpstr>PowerPoint Presentation</vt:lpstr>
      <vt:lpstr>PowerPoint Presentation</vt:lpstr>
      <vt:lpstr>PowerPoint Presentation</vt:lpstr>
      <vt:lpstr>PowerPoint Presentation</vt:lpstr>
      <vt:lpstr>¿Federalismo o Nacionalismo?</vt:lpstr>
      <vt:lpstr>Las vulnerabilidades de la Unión Europea</vt:lpstr>
      <vt:lpstr>¿Super Mario al rescate?</vt:lpstr>
      <vt:lpstr>El Sur Plural también cuenta…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modelo económico europeo ante el retorno de la geopolítica</dc:title>
  <dc:creator>Agustin Gonzalez</dc:creator>
  <cp:lastModifiedBy>Miguel Otero</cp:lastModifiedBy>
  <cp:revision>14</cp:revision>
  <dcterms:created xsi:type="dcterms:W3CDTF">2024-05-27T14:11:53Z</dcterms:created>
  <dcterms:modified xsi:type="dcterms:W3CDTF">2025-03-25T08:06:38Z</dcterms:modified>
</cp:coreProperties>
</file>